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54" r:id="rId1"/>
  </p:sldMasterIdLst>
  <p:notesMasterIdLst>
    <p:notesMasterId r:id="rId18"/>
  </p:notesMasterIdLst>
  <p:sldIdLst>
    <p:sldId id="256" r:id="rId2"/>
    <p:sldId id="259" r:id="rId3"/>
    <p:sldId id="262" r:id="rId4"/>
    <p:sldId id="260" r:id="rId5"/>
    <p:sldId id="261" r:id="rId6"/>
    <p:sldId id="270" r:id="rId7"/>
    <p:sldId id="274" r:id="rId8"/>
    <p:sldId id="269" r:id="rId9"/>
    <p:sldId id="276" r:id="rId10"/>
    <p:sldId id="272" r:id="rId11"/>
    <p:sldId id="277" r:id="rId12"/>
    <p:sldId id="266" r:id="rId13"/>
    <p:sldId id="268" r:id="rId14"/>
    <p:sldId id="267" r:id="rId15"/>
    <p:sldId id="278" r:id="rId16"/>
    <p:sldId id="279" r:id="rId17"/>
  </p:sldIdLst>
  <p:sldSz cx="9144000" cy="6858000" type="screen4x3"/>
  <p:notesSz cx="6858000" cy="9144000"/>
  <p:defaultTextStyle>
    <a:defPPr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224" autoAdjust="0"/>
    <p:restoredTop sz="94660"/>
  </p:normalViewPr>
  <p:slideViewPr>
    <p:cSldViewPr snapToGrid="0" snapToObjects="1">
      <p:cViewPr varScale="1">
        <p:scale>
          <a:sx n="72" d="100"/>
          <a:sy n="72" d="100"/>
        </p:scale>
        <p:origin x="1258" y="6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ara\Desktop\Book2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/>
              <a:t>Euclidean distances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5"/>
            <c:invertIfNegative val="0"/>
            <c:bubble3D val="0"/>
            <c:spPr>
              <a:solidFill>
                <a:srgbClr val="FF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9A87-4963-9E47-5711EBFDB385}"/>
              </c:ext>
            </c:extLst>
          </c:dPt>
          <c:dPt>
            <c:idx val="7"/>
            <c:invertIfNegative val="0"/>
            <c:bubble3D val="0"/>
            <c:spPr>
              <a:solidFill>
                <a:srgbClr val="FF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9A87-4963-9E47-5711EBFDB385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Sheet1!$A$2:$A$9</c:f>
              <c:numCache>
                <c:formatCode>General</c:formatCode>
                <c:ptCount val="8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</c:numCache>
            </c:numRef>
          </c:cat>
          <c:val>
            <c:numRef>
              <c:f>Sheet1!$B$2:$B$9</c:f>
              <c:numCache>
                <c:formatCode>General</c:formatCode>
                <c:ptCount val="8"/>
                <c:pt idx="0">
                  <c:v>8.43E-2</c:v>
                </c:pt>
                <c:pt idx="1">
                  <c:v>8.8999999999999996E-2</c:v>
                </c:pt>
                <c:pt idx="2">
                  <c:v>9.06E-2</c:v>
                </c:pt>
                <c:pt idx="3">
                  <c:v>9.0200000000000002E-2</c:v>
                </c:pt>
                <c:pt idx="4">
                  <c:v>0.1053</c:v>
                </c:pt>
                <c:pt idx="5">
                  <c:v>0.1177</c:v>
                </c:pt>
                <c:pt idx="6">
                  <c:v>0.1072</c:v>
                </c:pt>
                <c:pt idx="7">
                  <c:v>0.1585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9A87-4963-9E47-5711EBFDB38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Sheet1!$A$2:$A$9</c:f>
              <c:numCache>
                <c:formatCode>General</c:formatCode>
                <c:ptCount val="8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</c:numCache>
            </c:numRef>
          </c:cat>
          <c:val>
            <c:numRef>
              <c:f>Sheet1!$C$2:$C$9</c:f>
              <c:numCache>
                <c:formatCode>General</c:formatCode>
                <c:ptCount val="8"/>
              </c:numCache>
            </c:numRef>
          </c:val>
          <c:extLst>
            <c:ext xmlns:c16="http://schemas.microsoft.com/office/drawing/2014/chart" uri="{C3380CC4-5D6E-409C-BE32-E72D297353CC}">
              <c16:uniqueId val="{00000005-9A87-4963-9E47-5711EBFDB385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Column3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Sheet1!$A$2:$A$9</c:f>
              <c:numCache>
                <c:formatCode>General</c:formatCode>
                <c:ptCount val="8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</c:numCache>
            </c:numRef>
          </c:cat>
          <c:val>
            <c:numRef>
              <c:f>Sheet1!$D$2:$D$9</c:f>
              <c:numCache>
                <c:formatCode>General</c:formatCode>
                <c:ptCount val="8"/>
              </c:numCache>
            </c:numRef>
          </c:val>
          <c:extLst>
            <c:ext xmlns:c16="http://schemas.microsoft.com/office/drawing/2014/chart" uri="{C3380CC4-5D6E-409C-BE32-E72D297353CC}">
              <c16:uniqueId val="{00000006-9A87-4963-9E47-5711EBFDB385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234563008"/>
        <c:axId val="1234560056"/>
      </c:barChart>
      <c:catAx>
        <c:axId val="123456300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/>
                  <a:t>Number of picture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34560056"/>
        <c:crosses val="autoZero"/>
        <c:auto val="1"/>
        <c:lblAlgn val="ctr"/>
        <c:lblOffset val="100"/>
        <c:noMultiLvlLbl val="0"/>
      </c:catAx>
      <c:valAx>
        <c:axId val="12345600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/>
                  <a:t>Distances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345630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/>
              <a:t>Distances for equalized histogram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solidFill>
              <a:schemeClr val="accent5">
                <a:shade val="65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Sheet1!$A$2:$A$9</c:f>
              <c:numCache>
                <c:formatCode>General</c:formatCode>
                <c:ptCount val="8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</c:numCache>
            </c:numRef>
          </c:cat>
          <c:val>
            <c:numRef>
              <c:f>Sheet1!$B$2:$B$9</c:f>
              <c:numCache>
                <c:formatCode>General</c:formatCode>
                <c:ptCount val="8"/>
              </c:numCache>
            </c:numRef>
          </c:val>
          <c:extLst>
            <c:ext xmlns:c16="http://schemas.microsoft.com/office/drawing/2014/chart" uri="{C3380CC4-5D6E-409C-BE32-E72D297353CC}">
              <c16:uniqueId val="{00000000-8894-4EBC-8371-E6E52D4137D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Distances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tx2">
                  <a:lumMod val="25000"/>
                  <a:lumOff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E-8894-4EBC-8371-E6E52D4137DB}"/>
              </c:ext>
            </c:extLst>
          </c:dPt>
          <c:dPt>
            <c:idx val="1"/>
            <c:invertIfNegative val="0"/>
            <c:bubble3D val="0"/>
            <c:spPr>
              <a:solidFill>
                <a:schemeClr val="tx2">
                  <a:lumMod val="25000"/>
                  <a:lumOff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8894-4EBC-8371-E6E52D4137DB}"/>
              </c:ext>
            </c:extLst>
          </c:dPt>
          <c:dPt>
            <c:idx val="2"/>
            <c:invertIfNegative val="0"/>
            <c:bubble3D val="0"/>
            <c:spPr>
              <a:solidFill>
                <a:schemeClr val="tx2">
                  <a:lumMod val="25000"/>
                  <a:lumOff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8894-4EBC-8371-E6E52D4137DB}"/>
              </c:ext>
            </c:extLst>
          </c:dPt>
          <c:dPt>
            <c:idx val="3"/>
            <c:invertIfNegative val="0"/>
            <c:bubble3D val="0"/>
            <c:spPr>
              <a:solidFill>
                <a:schemeClr val="tx2">
                  <a:lumMod val="25000"/>
                  <a:lumOff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C-8894-4EBC-8371-E6E52D4137DB}"/>
              </c:ext>
            </c:extLst>
          </c:dPt>
          <c:dPt>
            <c:idx val="4"/>
            <c:invertIfNegative val="0"/>
            <c:bubble3D val="0"/>
            <c:spPr>
              <a:solidFill>
                <a:srgbClr val="FF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8894-4EBC-8371-E6E52D4137DB}"/>
              </c:ext>
            </c:extLst>
          </c:dPt>
          <c:dPt>
            <c:idx val="5"/>
            <c:invertIfNegative val="0"/>
            <c:bubble3D val="0"/>
            <c:spPr>
              <a:solidFill>
                <a:srgbClr val="FF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8894-4EBC-8371-E6E52D4137DB}"/>
              </c:ext>
            </c:extLst>
          </c:dPt>
          <c:dPt>
            <c:idx val="6"/>
            <c:invertIfNegative val="0"/>
            <c:bubble3D val="0"/>
            <c:spPr>
              <a:solidFill>
                <a:srgbClr val="FF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8894-4EBC-8371-E6E52D4137DB}"/>
              </c:ext>
            </c:extLst>
          </c:dPt>
          <c:dPt>
            <c:idx val="7"/>
            <c:invertIfNegative val="0"/>
            <c:bubble3D val="0"/>
            <c:spPr>
              <a:solidFill>
                <a:srgbClr val="FF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8-8894-4EBC-8371-E6E52D4137DB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Sheet1!$A$2:$A$9</c:f>
              <c:numCache>
                <c:formatCode>General</c:formatCode>
                <c:ptCount val="8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</c:numCache>
            </c:numRef>
          </c:cat>
          <c:val>
            <c:numRef>
              <c:f>Sheet1!$C$2:$C$9</c:f>
              <c:numCache>
                <c:formatCode>General</c:formatCode>
                <c:ptCount val="8"/>
                <c:pt idx="0">
                  <c:v>9.2999999999999992E-3</c:v>
                </c:pt>
                <c:pt idx="1">
                  <c:v>1.54E-2</c:v>
                </c:pt>
                <c:pt idx="2">
                  <c:v>1.06E-2</c:v>
                </c:pt>
                <c:pt idx="3">
                  <c:v>2.12E-2</c:v>
                </c:pt>
                <c:pt idx="4">
                  <c:v>0.19</c:v>
                </c:pt>
                <c:pt idx="5">
                  <c:v>0.18429999999999999</c:v>
                </c:pt>
                <c:pt idx="6">
                  <c:v>0.188</c:v>
                </c:pt>
                <c:pt idx="7">
                  <c:v>0.24210000000000001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8894-4EBC-8371-E6E52D4137DB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Column2</c:v>
                </c:pt>
              </c:strCache>
            </c:strRef>
          </c:tx>
          <c:spPr>
            <a:solidFill>
              <a:schemeClr val="accent5">
                <a:tint val="65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Sheet1!$A$2:$A$9</c:f>
              <c:numCache>
                <c:formatCode>General</c:formatCode>
                <c:ptCount val="8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</c:numCache>
            </c:numRef>
          </c:cat>
          <c:val>
            <c:numRef>
              <c:f>Sheet1!$D$2:$D$9</c:f>
              <c:numCache>
                <c:formatCode>General</c:formatCode>
                <c:ptCount val="8"/>
              </c:numCache>
            </c:numRef>
          </c:val>
          <c:extLst>
            <c:ext xmlns:c16="http://schemas.microsoft.com/office/drawing/2014/chart" uri="{C3380CC4-5D6E-409C-BE32-E72D297353CC}">
              <c16:uniqueId val="{0000000A-8894-4EBC-8371-E6E52D4137D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258045752"/>
        <c:axId val="1258046080"/>
      </c:barChart>
      <c:catAx>
        <c:axId val="125804575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/>
                  <a:t>Number of</a:t>
                </a:r>
                <a:r>
                  <a:rPr lang="en-GB" baseline="0"/>
                  <a:t> images</a:t>
                </a:r>
                <a:endParaRPr lang="en-GB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58046080"/>
        <c:crosses val="autoZero"/>
        <c:auto val="1"/>
        <c:lblAlgn val="ctr"/>
        <c:lblOffset val="100"/>
        <c:noMultiLvlLbl val="0"/>
      </c:catAx>
      <c:valAx>
        <c:axId val="12580460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/>
                  <a:t>Distances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580457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/>
              <a:t>Time</a:t>
            </a:r>
            <a:r>
              <a:rPr lang="en-GB" baseline="0"/>
              <a:t> variation at increasing trials</a:t>
            </a:r>
            <a:endParaRPr lang="en-GB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[Book2.xlsx]Sheet1!$B$3:$B$9</c:f>
              <c:numCache>
                <c:formatCode>General</c:formatCode>
                <c:ptCount val="7"/>
                <c:pt idx="0">
                  <c:v>5000</c:v>
                </c:pt>
                <c:pt idx="1">
                  <c:v>10000</c:v>
                </c:pt>
                <c:pt idx="2">
                  <c:v>30000</c:v>
                </c:pt>
                <c:pt idx="3">
                  <c:v>50000</c:v>
                </c:pt>
                <c:pt idx="4">
                  <c:v>70000</c:v>
                </c:pt>
                <c:pt idx="5">
                  <c:v>100000</c:v>
                </c:pt>
                <c:pt idx="6">
                  <c:v>150000</c:v>
                </c:pt>
              </c:numCache>
            </c:numRef>
          </c:xVal>
          <c:yVal>
            <c:numRef>
              <c:f>[Book2.xlsx]Sheet1!$C$3:$C$9</c:f>
              <c:numCache>
                <c:formatCode>#,##0.000</c:formatCode>
                <c:ptCount val="7"/>
                <c:pt idx="0">
                  <c:v>13.976000000000001</c:v>
                </c:pt>
                <c:pt idx="1">
                  <c:v>40.280999999999999</c:v>
                </c:pt>
                <c:pt idx="2">
                  <c:v>111.52200000000001</c:v>
                </c:pt>
                <c:pt idx="3">
                  <c:v>186.29300000000001</c:v>
                </c:pt>
                <c:pt idx="4">
                  <c:v>291.923</c:v>
                </c:pt>
                <c:pt idx="5">
                  <c:v>362.51600000000002</c:v>
                </c:pt>
                <c:pt idx="6">
                  <c:v>479.46800000000002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E977-4B8C-8D73-31C62A833534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axId val="535576680"/>
        <c:axId val="535577336"/>
      </c:scatterChart>
      <c:valAx>
        <c:axId val="53557668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/>
                  <a:t>Number</a:t>
                </a:r>
                <a:r>
                  <a:rPr lang="en-GB" baseline="0"/>
                  <a:t> of trials</a:t>
                </a:r>
                <a:endParaRPr lang="en-GB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35577336"/>
        <c:crosses val="autoZero"/>
        <c:crossBetween val="midCat"/>
      </c:valAx>
      <c:valAx>
        <c:axId val="5355773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/>
                  <a:t>Duration</a:t>
                </a:r>
                <a:r>
                  <a:rPr lang="en-GB" baseline="0"/>
                  <a:t> in second</a:t>
                </a:r>
                <a:endParaRPr lang="en-GB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3557668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AA6A5D-93F3-4583-84E3-E6FE1BB2CD6B}" type="datetimeFigureOut">
              <a:rPr lang="en-GB" smtClean="0"/>
              <a:t>13/09/2018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582CA4-6B44-44E4-8F53-367D7D9A06B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78228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Overlay-TitleSlid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367" y="187452"/>
            <a:ext cx="8827266" cy="6483096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00200" y="2492375"/>
            <a:ext cx="6762749" cy="1470025"/>
          </a:xfrm>
        </p:spPr>
        <p:txBody>
          <a:bodyPr/>
          <a:lstStyle>
            <a:lvl1pPr algn="r">
              <a:defRPr sz="4400"/>
            </a:lvl1pPr>
          </a:lstStyle>
          <a:p>
            <a:r>
              <a:rPr lang="it-IT"/>
              <a:t>Fare clic per modificare stile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00201" y="3966882"/>
            <a:ext cx="6762749" cy="1752600"/>
          </a:xfrm>
        </p:spPr>
        <p:txBody>
          <a:bodyPr>
            <a:normAutofit/>
          </a:bodyPr>
          <a:lstStyle>
            <a:lvl1pPr marL="0" indent="0" algn="r">
              <a:spcBef>
                <a:spcPts val="6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709471-8B26-4396-8204-E5367A24983F}" type="datetime1">
              <a:rPr lang="it-IT" smtClean="0"/>
              <a:t>13/09/2018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Overlay-ContentSlid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887" y="186645"/>
            <a:ext cx="8827266" cy="6483096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7C3AC-30D8-401B-A147-62D066C85801}" type="datetime1">
              <a:rPr lang="it-IT" smtClean="0"/>
              <a:t>13/09/2018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52D73-F384-5C41-8B83-4386F40D800B}" type="slidenum">
              <a:rPr lang="it-IT" smtClean="0"/>
              <a:pPr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Overlay-ContentCapti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367" y="187452"/>
            <a:ext cx="8827266" cy="64830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9464" y="590550"/>
            <a:ext cx="3657600" cy="1162050"/>
          </a:xfrm>
        </p:spPr>
        <p:txBody>
          <a:bodyPr anchor="b"/>
          <a:lstStyle>
            <a:lvl1pPr algn="ctr">
              <a:defRPr sz="3600" b="0"/>
            </a:lvl1pPr>
          </a:lstStyle>
          <a:p>
            <a:r>
              <a:rPr lang="it-IT"/>
              <a:t>Fare clic per modificare stile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93023" y="739588"/>
            <a:ext cx="3657600" cy="530878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464" y="1816100"/>
            <a:ext cx="3657600" cy="3822700"/>
          </a:xfrm>
        </p:spPr>
        <p:txBody>
          <a:bodyPr>
            <a:normAutofit/>
          </a:bodyPr>
          <a:lstStyle>
            <a:lvl1pPr marL="0" indent="0" algn="ctr"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D0F8A-FE39-495A-BB4C-BE3228B2E895}" type="datetime1">
              <a:rPr lang="it-IT" smtClean="0"/>
              <a:t>13/09/2018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Overlay-PictureCapti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977" y="187452"/>
            <a:ext cx="8536656" cy="64830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6200" y="533400"/>
            <a:ext cx="4476750" cy="1252538"/>
          </a:xfrm>
        </p:spPr>
        <p:txBody>
          <a:bodyPr anchor="b"/>
          <a:lstStyle>
            <a:lvl1pPr algn="l">
              <a:defRPr sz="3600" b="0"/>
            </a:lvl1pPr>
          </a:lstStyle>
          <a:p>
            <a:r>
              <a:rPr lang="it-IT"/>
              <a:t>Fare clic per modificare stile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86124" y="1828800"/>
            <a:ext cx="4474539" cy="3810000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6124" y="6288741"/>
            <a:ext cx="1887537" cy="365125"/>
          </a:xfrm>
        </p:spPr>
        <p:txBody>
          <a:bodyPr/>
          <a:lstStyle/>
          <a:p>
            <a:fld id="{56E26FCC-AF2C-41F1-B0B8-1C3C77A35F93}" type="datetime1">
              <a:rPr lang="it-IT" smtClean="0"/>
              <a:t>13/09/2018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867399" y="6288741"/>
            <a:ext cx="2675965" cy="365125"/>
          </a:xfrm>
        </p:spPr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52D73-F384-5C41-8B83-4386F40D800B}" type="slidenum">
              <a:rPr lang="it-IT" smtClean="0"/>
              <a:pPr/>
              <a:t>‹#›</a:t>
            </a:fld>
            <a:endParaRPr lang="it-IT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flipH="1">
            <a:off x="188253" y="179292"/>
            <a:ext cx="3281087" cy="6483096"/>
          </a:xfrm>
          <a:prstGeom prst="round1Rect">
            <a:avLst>
              <a:gd name="adj" fmla="val 17325"/>
            </a:avLst>
          </a:prstGeom>
          <a:blipFill dpi="0" rotWithShape="0">
            <a:blip r:embed="rId3"/>
            <a:srcRect/>
            <a:stretch>
              <a:fillRect/>
            </a:stretch>
          </a:blipFill>
          <a:ln w="28575">
            <a:solidFill>
              <a:schemeClr val="bg1"/>
            </a:solidFill>
          </a:ln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Trascinare l'immagine su un segnaposto o fare clic sull'icona per aggiungerla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, al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Overlay-PictureCaption-Extra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367" y="187452"/>
            <a:ext cx="8827266" cy="64830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0953" y="533400"/>
            <a:ext cx="3657600" cy="1252538"/>
          </a:xfrm>
        </p:spPr>
        <p:txBody>
          <a:bodyPr anchor="b"/>
          <a:lstStyle>
            <a:lvl1pPr algn="l">
              <a:defRPr sz="3600" b="0"/>
            </a:lvl1pPr>
          </a:lstStyle>
          <a:p>
            <a:r>
              <a:rPr lang="it-IT"/>
              <a:t>Fare clic per modificare stile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flipH="1">
            <a:off x="596153" y="1600199"/>
            <a:ext cx="3657600" cy="3657601"/>
          </a:xfrm>
          <a:prstGeom prst="ellipse">
            <a:avLst/>
          </a:prstGeom>
          <a:blipFill dpi="0" rotWithShape="0">
            <a:blip r:embed="rId3" cstate="print"/>
            <a:srcRect/>
            <a:stretch>
              <a:fillRect/>
            </a:stretch>
          </a:blipFill>
          <a:ln w="28575">
            <a:solidFill>
              <a:schemeClr val="bg1"/>
            </a:solidFill>
          </a:ln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Trascinare l'immagine su un segnaposto o fare clic sull'icona per aggiungerla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10412" y="1828800"/>
            <a:ext cx="3657600" cy="3810000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1000" y="6288741"/>
            <a:ext cx="1865125" cy="365125"/>
          </a:xfrm>
        </p:spPr>
        <p:txBody>
          <a:bodyPr/>
          <a:lstStyle/>
          <a:p>
            <a:fld id="{6EAACFDD-D302-4FC8-8977-6155F29E655A}" type="datetime1">
              <a:rPr lang="it-IT" smtClean="0"/>
              <a:t>13/09/2018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325813" y="6288741"/>
            <a:ext cx="5217551" cy="365125"/>
          </a:xfrm>
        </p:spPr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52D73-F384-5C41-8B83-4386F40D800B}" type="slidenum">
              <a:rPr lang="it-IT" smtClean="0"/>
              <a:pPr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sopra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Overlay-PictureCaption-Extra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367" y="187452"/>
            <a:ext cx="8827266" cy="64830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8038" y="3778624"/>
            <a:ext cx="7560515" cy="1102658"/>
          </a:xfrm>
        </p:spPr>
        <p:txBody>
          <a:bodyPr anchor="b"/>
          <a:lstStyle>
            <a:lvl1pPr algn="l">
              <a:defRPr sz="3600" b="0"/>
            </a:lvl1pPr>
          </a:lstStyle>
          <a:p>
            <a:r>
              <a:rPr lang="it-IT"/>
              <a:t>Fare clic per modificare stile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flipH="1">
            <a:off x="871584" y="762000"/>
            <a:ext cx="7427726" cy="2989730"/>
          </a:xfrm>
          <a:prstGeom prst="roundRect">
            <a:avLst>
              <a:gd name="adj" fmla="val 7476"/>
            </a:avLst>
          </a:prstGeom>
          <a:blipFill dpi="0" rotWithShape="0">
            <a:blip r:embed="rId3"/>
            <a:srcRect/>
            <a:stretch>
              <a:fillRect/>
            </a:stretch>
          </a:blipFill>
          <a:ln w="28575">
            <a:solidFill>
              <a:schemeClr val="bg1"/>
            </a:solidFill>
          </a:ln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Trascinare l'immagine su un segnaposto o fare clic sull'icona per aggiungerla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08034" y="4827493"/>
            <a:ext cx="7559977" cy="1220881"/>
          </a:xfrm>
        </p:spPr>
        <p:txBody>
          <a:bodyPr>
            <a:normAutofit/>
          </a:bodyPr>
          <a:lstStyle>
            <a:lvl1pPr marL="0" indent="0">
              <a:spcBef>
                <a:spcPts val="3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1000" y="6288741"/>
            <a:ext cx="1865125" cy="365125"/>
          </a:xfrm>
        </p:spPr>
        <p:txBody>
          <a:bodyPr/>
          <a:lstStyle/>
          <a:p>
            <a:fld id="{247B3111-0E81-4D82-9EFE-4578EDAF61CC}" type="datetime1">
              <a:rPr lang="it-IT" smtClean="0"/>
              <a:t>13/09/2018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325813" y="6288741"/>
            <a:ext cx="5217551" cy="365125"/>
          </a:xfrm>
        </p:spPr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52D73-F384-5C41-8B83-4386F40D800B}" type="slidenum">
              <a:rPr lang="it-IT" smtClean="0"/>
              <a:pPr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Overlay-ContentSlid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887" y="186645"/>
            <a:ext cx="8827266" cy="64830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stile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093D18-C90D-49F8-ABD3-4A5A5B25A04C}" type="datetime1">
              <a:rPr lang="it-IT" smtClean="0"/>
              <a:t>13/09/2018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52D73-F384-5C41-8B83-4386F40D800B}" type="slidenum">
              <a:rPr lang="it-IT" smtClean="0"/>
              <a:pPr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Overlay-ContentSlid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887" y="186645"/>
            <a:ext cx="8827266" cy="6483096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28646" y="779463"/>
            <a:ext cx="1358153" cy="5268912"/>
          </a:xfrm>
        </p:spPr>
        <p:txBody>
          <a:bodyPr vert="eaVert"/>
          <a:lstStyle/>
          <a:p>
            <a:r>
              <a:rPr lang="it-IT"/>
              <a:t>Fare clic per modificare stile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9462" y="779464"/>
            <a:ext cx="6170613" cy="5268911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D8A2A-61DB-41AA-B161-8DEF03BAE78B}" type="datetime1">
              <a:rPr lang="it-IT" smtClean="0"/>
              <a:t>13/09/2018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52D73-F384-5C41-8B83-4386F40D800B}" type="slidenum">
              <a:rPr lang="it-IT" smtClean="0"/>
              <a:pPr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Overlay-ContentSlid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887" y="186645"/>
            <a:ext cx="8827266" cy="64830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stile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0A7230-C454-4893-AACC-3F70AF7CAC0C}" type="datetime1">
              <a:rPr lang="it-IT" smtClean="0"/>
              <a:t>13/09/2018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52D73-F384-5C41-8B83-4386F40D800B}" type="slidenum">
              <a:rPr lang="it-IT" smtClean="0"/>
              <a:pPr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Overlay-SectionHeade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367" y="187452"/>
            <a:ext cx="8827266" cy="64830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9463" y="2591360"/>
            <a:ext cx="7583487" cy="1362075"/>
          </a:xfrm>
        </p:spPr>
        <p:txBody>
          <a:bodyPr anchor="b" anchorCtr="0">
            <a:noAutofit/>
          </a:bodyPr>
          <a:lstStyle>
            <a:lvl1pPr algn="l">
              <a:defRPr sz="4400" b="1" cap="none" baseline="0">
                <a:solidFill>
                  <a:schemeClr val="bg1"/>
                </a:solidFill>
              </a:defRPr>
            </a:lvl1pPr>
          </a:lstStyle>
          <a:p>
            <a:r>
              <a:rPr lang="it-IT"/>
              <a:t>Fare clic per modificare stile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79463" y="3950354"/>
            <a:ext cx="7583487" cy="1500187"/>
          </a:xfrm>
        </p:spPr>
        <p:txBody>
          <a:bodyPr anchor="t" anchorCtr="0"/>
          <a:lstStyle>
            <a:lvl1pPr marL="0" indent="0" algn="l">
              <a:spcBef>
                <a:spcPts val="600"/>
              </a:spcBef>
              <a:buNone/>
              <a:defRPr sz="20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89096-9908-460E-B46F-B64271B6BBFC}" type="datetime1">
              <a:rPr lang="it-IT" smtClean="0"/>
              <a:t>13/09/2018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52D73-F384-5C41-8B83-4386F40D800B}" type="slidenum">
              <a:rPr lang="it-IT" smtClean="0"/>
              <a:pPr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Overlay-ContentSlid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887" y="186645"/>
            <a:ext cx="8827266" cy="64830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stile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79462" y="1828800"/>
            <a:ext cx="3657600" cy="42195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8541" y="1828800"/>
            <a:ext cx="3657600" cy="42195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99761-9124-40CF-9863-E4381007695F}" type="datetime1">
              <a:rPr lang="it-IT" smtClean="0"/>
              <a:t>13/09/2018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52D73-F384-5C41-8B83-4386F40D800B}" type="slidenum">
              <a:rPr lang="it-IT" smtClean="0"/>
              <a:pPr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Overlay-ContentSlid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887" y="186645"/>
            <a:ext cx="8827266" cy="64830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9463" y="381000"/>
            <a:ext cx="7583487" cy="1044388"/>
          </a:xfrm>
        </p:spPr>
        <p:txBody>
          <a:bodyPr/>
          <a:lstStyle>
            <a:lvl1pPr>
              <a:defRPr/>
            </a:lvl1pPr>
          </a:lstStyle>
          <a:p>
            <a:r>
              <a:rPr lang="it-IT"/>
              <a:t>Fare clic per modificare stile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79463" y="1438835"/>
            <a:ext cx="3657600" cy="789828"/>
          </a:xfrm>
        </p:spPr>
        <p:txBody>
          <a:bodyPr anchor="b">
            <a:noAutofit/>
          </a:bodyPr>
          <a:lstStyle>
            <a:lvl1pPr marL="0" indent="0" algn="ctr">
              <a:lnSpc>
                <a:spcPts val="3000"/>
              </a:lnSpc>
              <a:spcBef>
                <a:spcPts val="0"/>
              </a:spcBef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79463" y="2362199"/>
            <a:ext cx="3657600" cy="36861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05350" y="1438835"/>
            <a:ext cx="3657600" cy="789828"/>
          </a:xfrm>
        </p:spPr>
        <p:txBody>
          <a:bodyPr anchor="b">
            <a:noAutofit/>
          </a:bodyPr>
          <a:lstStyle>
            <a:lvl1pPr marL="0" indent="0" algn="ctr">
              <a:lnSpc>
                <a:spcPts val="3000"/>
              </a:lnSpc>
              <a:spcBef>
                <a:spcPts val="0"/>
              </a:spcBef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05350" y="2362199"/>
            <a:ext cx="3657600" cy="36861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DF753-7384-4AB2-9D5A-E8C6C36DE8C6}" type="datetime1">
              <a:rPr lang="it-IT" smtClean="0"/>
              <a:t>13/09/2018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52D73-F384-5C41-8B83-4386F40D800B}" type="slidenum">
              <a:rPr lang="it-IT" smtClean="0"/>
              <a:pPr/>
              <a:t>‹#›</a:t>
            </a:fld>
            <a:endParaRPr lang="it-IT"/>
          </a:p>
        </p:txBody>
      </p:sp>
      <p:cxnSp>
        <p:nvCxnSpPr>
          <p:cNvPr id="12" name="Straight Connector 11"/>
          <p:cNvCxnSpPr/>
          <p:nvPr/>
        </p:nvCxnSpPr>
        <p:spPr>
          <a:xfrm>
            <a:off x="874059" y="2286000"/>
            <a:ext cx="3563003" cy="158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4815840" y="2286000"/>
            <a:ext cx="3566160" cy="158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874059" y="2286000"/>
            <a:ext cx="3563003" cy="158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4815840" y="2286000"/>
            <a:ext cx="3566160" cy="158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ntenuto, sopra e sot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Overlay-ContentSlid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887" y="186645"/>
            <a:ext cx="8827266" cy="64830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stile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79462" y="1828801"/>
            <a:ext cx="7585076" cy="2057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1A5B2-B04A-49CD-B93E-1A8BA6D9F5FD}" type="datetime1">
              <a:rPr lang="it-IT" smtClean="0"/>
              <a:t>13/09/2018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52D73-F384-5C41-8B83-4386F40D800B}" type="slidenum">
              <a:rPr lang="it-IT" smtClean="0"/>
              <a:pPr/>
              <a:t>‹#›</a:t>
            </a:fld>
            <a:endParaRPr lang="it-IT"/>
          </a:p>
        </p:txBody>
      </p:sp>
      <p:sp>
        <p:nvSpPr>
          <p:cNvPr id="10" name="Content Placeholder 2"/>
          <p:cNvSpPr>
            <a:spLocks noGrp="1"/>
          </p:cNvSpPr>
          <p:nvPr>
            <p:ph sz="half" idx="13"/>
          </p:nvPr>
        </p:nvSpPr>
        <p:spPr>
          <a:xfrm>
            <a:off x="779462" y="3991816"/>
            <a:ext cx="7585076" cy="2057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Overlay-ContentSlid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887" y="186645"/>
            <a:ext cx="8827266" cy="64830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stile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0953" y="1828801"/>
            <a:ext cx="3657600" cy="2057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617F-9EF0-469E-B109-B392B9584EF0}" type="datetime1">
              <a:rPr lang="it-IT" smtClean="0"/>
              <a:t>13/09/2018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52D73-F384-5C41-8B83-4386F40D800B}" type="slidenum">
              <a:rPr lang="it-IT" smtClean="0"/>
              <a:pPr/>
              <a:t>‹#›</a:t>
            </a:fld>
            <a:endParaRPr lang="it-IT"/>
          </a:p>
        </p:txBody>
      </p:sp>
      <p:sp>
        <p:nvSpPr>
          <p:cNvPr id="10" name="Content Placeholder 2"/>
          <p:cNvSpPr>
            <a:spLocks noGrp="1"/>
          </p:cNvSpPr>
          <p:nvPr>
            <p:ph sz="half" idx="13"/>
          </p:nvPr>
        </p:nvSpPr>
        <p:spPr>
          <a:xfrm>
            <a:off x="4710953" y="3991816"/>
            <a:ext cx="3657600" cy="2057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dirty="0"/>
          </a:p>
        </p:txBody>
      </p:sp>
      <p:sp>
        <p:nvSpPr>
          <p:cNvPr id="11" name="Content Placeholder 2"/>
          <p:cNvSpPr>
            <a:spLocks noGrp="1"/>
          </p:cNvSpPr>
          <p:nvPr>
            <p:ph sz="half" idx="14"/>
          </p:nvPr>
        </p:nvSpPr>
        <p:spPr>
          <a:xfrm>
            <a:off x="779462" y="1828800"/>
            <a:ext cx="3657600" cy="42195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Overlay-ContentSlid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887" y="186645"/>
            <a:ext cx="8827266" cy="64830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stile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6BDD9C-239C-46C6-B735-D1F5EAFDF260}" type="datetime1">
              <a:rPr lang="it-IT" smtClean="0"/>
              <a:t>13/09/2018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52D73-F384-5C41-8B83-4386F40D800B}" type="slidenum">
              <a:rPr lang="it-IT" smtClean="0"/>
              <a:pPr/>
              <a:t>‹#›</a:t>
            </a:fld>
            <a:endParaRPr lang="it-IT"/>
          </a:p>
        </p:txBody>
      </p:sp>
      <p:sp>
        <p:nvSpPr>
          <p:cNvPr id="12" name="Content Placeholder 2"/>
          <p:cNvSpPr>
            <a:spLocks noGrp="1"/>
          </p:cNvSpPr>
          <p:nvPr>
            <p:ph sz="half" idx="14"/>
          </p:nvPr>
        </p:nvSpPr>
        <p:spPr>
          <a:xfrm>
            <a:off x="779463" y="1828801"/>
            <a:ext cx="3657600" cy="2057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dirty="0"/>
          </a:p>
        </p:txBody>
      </p:sp>
      <p:sp>
        <p:nvSpPr>
          <p:cNvPr id="13" name="Content Placeholder 2"/>
          <p:cNvSpPr>
            <a:spLocks noGrp="1"/>
          </p:cNvSpPr>
          <p:nvPr>
            <p:ph sz="half" idx="15"/>
          </p:nvPr>
        </p:nvSpPr>
        <p:spPr>
          <a:xfrm>
            <a:off x="779463" y="3991816"/>
            <a:ext cx="3657600" cy="2057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dirty="0"/>
          </a:p>
        </p:txBody>
      </p:sp>
      <p:sp>
        <p:nvSpPr>
          <p:cNvPr id="14" name="Content Placeholder 2"/>
          <p:cNvSpPr>
            <a:spLocks noGrp="1"/>
          </p:cNvSpPr>
          <p:nvPr>
            <p:ph sz="half" idx="1"/>
          </p:nvPr>
        </p:nvSpPr>
        <p:spPr>
          <a:xfrm>
            <a:off x="4710953" y="1828801"/>
            <a:ext cx="3657600" cy="2057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dirty="0"/>
          </a:p>
        </p:txBody>
      </p:sp>
      <p:sp>
        <p:nvSpPr>
          <p:cNvPr id="15" name="Content Placeholder 2"/>
          <p:cNvSpPr>
            <a:spLocks noGrp="1"/>
          </p:cNvSpPr>
          <p:nvPr>
            <p:ph sz="half" idx="13"/>
          </p:nvPr>
        </p:nvSpPr>
        <p:spPr>
          <a:xfrm>
            <a:off x="4710953" y="3991816"/>
            <a:ext cx="3657600" cy="2057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Overlay-ContentSlid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887" y="186645"/>
            <a:ext cx="8827266" cy="64830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stile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6C1ED2-AC3B-4E35-81D6-EFF7B6FE8F14}" type="datetime1">
              <a:rPr lang="it-IT" smtClean="0"/>
              <a:t>13/09/2018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52D73-F384-5C41-8B83-4386F40D800B}" type="slidenum">
              <a:rPr lang="it-IT" smtClean="0"/>
              <a:pPr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 Diagonal Corner Rectangle 7"/>
          <p:cNvSpPr/>
          <p:nvPr/>
        </p:nvSpPr>
        <p:spPr>
          <a:xfrm>
            <a:off x="189707" y="189707"/>
            <a:ext cx="8764587" cy="6478587"/>
          </a:xfrm>
          <a:prstGeom prst="round2DiagRect">
            <a:avLst>
              <a:gd name="adj1" fmla="val 9416"/>
              <a:gd name="adj2" fmla="val 0"/>
            </a:avLst>
          </a:prstGeom>
          <a:gradFill>
            <a:gsLst>
              <a:gs pos="17000">
                <a:schemeClr val="bg2"/>
              </a:gs>
              <a:gs pos="100000">
                <a:schemeClr val="tx2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79463" y="381000"/>
            <a:ext cx="7583487" cy="104438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it-IT"/>
              <a:t>Fare clic per modificare stile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79463" y="1828800"/>
            <a:ext cx="7583487" cy="42089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81000" y="6288741"/>
            <a:ext cx="18875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fld id="{A24957B8-0976-4AC6-A671-2799CFF005C1}" type="datetime1">
              <a:rPr lang="it-IT" smtClean="0"/>
              <a:t>13/09/2018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04615" y="6288741"/>
            <a:ext cx="52387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04411" y="219635"/>
            <a:ext cx="4930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16252D73-F384-5C41-8B83-4386F40D800B}" type="slidenum">
              <a:rPr lang="it-IT" smtClean="0"/>
              <a:pPr/>
              <a:t>‹#›</a:t>
            </a:fld>
            <a:endParaRPr 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55" r:id="rId1"/>
    <p:sldLayoutId id="2147483956" r:id="rId2"/>
    <p:sldLayoutId id="2147483957" r:id="rId3"/>
    <p:sldLayoutId id="2147483958" r:id="rId4"/>
    <p:sldLayoutId id="2147483959" r:id="rId5"/>
    <p:sldLayoutId id="2147483960" r:id="rId6"/>
    <p:sldLayoutId id="2147483961" r:id="rId7"/>
    <p:sldLayoutId id="2147483962" r:id="rId8"/>
    <p:sldLayoutId id="2147483963" r:id="rId9"/>
    <p:sldLayoutId id="2147483964" r:id="rId10"/>
    <p:sldLayoutId id="2147483965" r:id="rId11"/>
    <p:sldLayoutId id="2147483966" r:id="rId12"/>
    <p:sldLayoutId id="2147483967" r:id="rId13"/>
    <p:sldLayoutId id="2147483968" r:id="rId14"/>
    <p:sldLayoutId id="2147483969" r:id="rId15"/>
    <p:sldLayoutId id="2147483970" r:id="rId16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8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82575" indent="-282575" algn="l" defTabSz="914400" rtl="0" eaLnBrk="1" latinLnBrk="0" hangingPunct="1">
        <a:spcBef>
          <a:spcPts val="2000"/>
        </a:spcBef>
        <a:buFont typeface="Wingdings 2" pitchFamily="18" charset="2"/>
        <a:buChar char=""/>
        <a:defRPr sz="2200" kern="1200">
          <a:solidFill>
            <a:schemeClr val="bg1"/>
          </a:solidFill>
          <a:latin typeface="+mn-lt"/>
          <a:ea typeface="+mn-ea"/>
          <a:cs typeface="+mn-cs"/>
        </a:defRPr>
      </a:lvl1pPr>
      <a:lvl2pPr marL="577850" indent="-295275" algn="l" defTabSz="914400" rtl="0" eaLnBrk="1" latinLnBrk="0" hangingPunct="1">
        <a:spcBef>
          <a:spcPts val="600"/>
        </a:spcBef>
        <a:buFont typeface="Wingdings 2" pitchFamily="18" charset="2"/>
        <a:buChar char=""/>
        <a:defRPr sz="2000" kern="1200">
          <a:solidFill>
            <a:schemeClr val="bg1"/>
          </a:solidFill>
          <a:latin typeface="+mn-lt"/>
          <a:ea typeface="+mn-ea"/>
          <a:cs typeface="+mn-cs"/>
        </a:defRPr>
      </a:lvl2pPr>
      <a:lvl3pPr marL="860425" indent="-282575" algn="l" defTabSz="914400" rtl="0" eaLnBrk="1" latinLnBrk="0" hangingPunct="1">
        <a:spcBef>
          <a:spcPts val="600"/>
        </a:spcBef>
        <a:buFont typeface="Wingdings 2" pitchFamily="18" charset="2"/>
        <a:buChar char=""/>
        <a:defRPr sz="1800" kern="1200">
          <a:solidFill>
            <a:schemeClr val="bg1"/>
          </a:solidFill>
          <a:latin typeface="+mn-lt"/>
          <a:ea typeface="+mn-ea"/>
          <a:cs typeface="+mn-cs"/>
        </a:defRPr>
      </a:lvl3pPr>
      <a:lvl4pPr marL="1143000" indent="-282575" algn="l" defTabSz="914400" rtl="0" eaLnBrk="1" latinLnBrk="0" hangingPunct="1">
        <a:spcBef>
          <a:spcPts val="600"/>
        </a:spcBef>
        <a:buFont typeface="Wingdings 2" pitchFamily="18" charset="2"/>
        <a:buChar char="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1425575" indent="-282575" algn="l" defTabSz="914400" rtl="0" eaLnBrk="1" latinLnBrk="0" hangingPunct="1">
        <a:spcBef>
          <a:spcPts val="600"/>
        </a:spcBef>
        <a:buFont typeface="Wingdings 2" pitchFamily="18" charset="2"/>
        <a:buChar char="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1711325" indent="-288925" algn="l" defTabSz="914400" rtl="0" eaLnBrk="1" latinLnBrk="0" hangingPunct="1">
        <a:spcBef>
          <a:spcPct val="20000"/>
        </a:spcBef>
        <a:buFont typeface="Wingdings 2" pitchFamily="18" charset="2"/>
        <a:buChar char=""/>
        <a:defRPr lang="en-US" sz="1800" kern="1200" dirty="0" smtClean="0">
          <a:solidFill>
            <a:schemeClr val="bg1"/>
          </a:solidFill>
          <a:latin typeface="+mn-lt"/>
          <a:ea typeface="+mn-ea"/>
          <a:cs typeface="+mn-cs"/>
        </a:defRPr>
      </a:lvl6pPr>
      <a:lvl7pPr marL="2000250" indent="-288925" algn="l" defTabSz="914400" rtl="0" eaLnBrk="1" latinLnBrk="0" hangingPunct="1">
        <a:spcBef>
          <a:spcPct val="20000"/>
        </a:spcBef>
        <a:buFont typeface="Wingdings 2" pitchFamily="18" charset="2"/>
        <a:buChar char=""/>
        <a:defRPr lang="en-US" sz="1800" kern="1200" dirty="0" smtClean="0">
          <a:solidFill>
            <a:schemeClr val="bg1"/>
          </a:solidFill>
          <a:latin typeface="+mn-lt"/>
          <a:ea typeface="+mn-ea"/>
          <a:cs typeface="+mn-cs"/>
        </a:defRPr>
      </a:lvl7pPr>
      <a:lvl8pPr marL="2290763" indent="-288925" algn="l" defTabSz="914400" rtl="0" eaLnBrk="1" latinLnBrk="0" hangingPunct="1">
        <a:spcBef>
          <a:spcPct val="20000"/>
        </a:spcBef>
        <a:buFont typeface="Wingdings 2" pitchFamily="18" charset="2"/>
        <a:buChar char=""/>
        <a:defRPr lang="en-US" sz="1800" kern="1200" dirty="0" smtClean="0">
          <a:solidFill>
            <a:schemeClr val="bg1"/>
          </a:solidFill>
          <a:latin typeface="+mn-lt"/>
          <a:ea typeface="+mn-ea"/>
          <a:cs typeface="+mn-cs"/>
        </a:defRPr>
      </a:lvl8pPr>
      <a:lvl9pPr marL="2571750" indent="-288925" algn="l" defTabSz="914400" rtl="0" eaLnBrk="1" latinLnBrk="0" hangingPunct="1">
        <a:spcBef>
          <a:spcPct val="20000"/>
        </a:spcBef>
        <a:buFont typeface="Wingdings 2" pitchFamily="18" charset="2"/>
        <a:buChar char=""/>
        <a:defRPr lang="en-US" sz="1800" kern="1200" dirty="0">
          <a:solidFill>
            <a:schemeClr val="bg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Relationship Id="rId6" Type="http://schemas.openxmlformats.org/officeDocument/2006/relationships/chart" Target="../charts/chart1.xml"/><Relationship Id="rId5" Type="http://schemas.openxmlformats.org/officeDocument/2006/relationships/image" Target="../media/image12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2.png"/><Relationship Id="rId5" Type="http://schemas.openxmlformats.org/officeDocument/2006/relationships/image" Target="../media/image25.png"/><Relationship Id="rId4" Type="http://schemas.openxmlformats.org/officeDocument/2006/relationships/chart" Target="../charts/char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Relationship Id="rId4" Type="http://schemas.openxmlformats.org/officeDocument/2006/relationships/chart" Target="../charts/char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317512" y="1366769"/>
            <a:ext cx="8045437" cy="2595632"/>
          </a:xfrm>
        </p:spPr>
        <p:txBody>
          <a:bodyPr/>
          <a:lstStyle/>
          <a:p>
            <a:r>
              <a:rPr lang="it-IT" sz="4200" dirty="0"/>
              <a:t>Feature </a:t>
            </a:r>
            <a:r>
              <a:rPr lang="it-IT" sz="4200" dirty="0" err="1"/>
              <a:t>detection</a:t>
            </a:r>
            <a:r>
              <a:rPr lang="it-IT" sz="4200" dirty="0"/>
              <a:t> and </a:t>
            </a:r>
            <a:r>
              <a:rPr lang="it-IT" sz="4200" dirty="0" err="1"/>
              <a:t>matching</a:t>
            </a:r>
            <a:endParaRPr lang="it-IT" sz="4200" dirty="0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600201" y="3966882"/>
            <a:ext cx="6762749" cy="2342340"/>
          </a:xfrm>
        </p:spPr>
        <p:txBody>
          <a:bodyPr>
            <a:normAutofit/>
          </a:bodyPr>
          <a:lstStyle/>
          <a:p>
            <a:r>
              <a:rPr lang="it-IT" dirty="0"/>
              <a:t>DETECTION OF MULTIPLE OBJECT IN A SCENE</a:t>
            </a:r>
          </a:p>
          <a:p>
            <a:endParaRPr lang="it-IT" dirty="0"/>
          </a:p>
          <a:p>
            <a:r>
              <a:rPr lang="it-IT" dirty="0"/>
              <a:t>Project 8 by Sara Barozzi and Matteo Guidi</a:t>
            </a:r>
          </a:p>
          <a:p>
            <a:endParaRPr lang="it-IT" dirty="0"/>
          </a:p>
          <a:p>
            <a:r>
              <a:rPr lang="it-IT" dirty="0" err="1"/>
              <a:t>Academic</a:t>
            </a:r>
            <a:r>
              <a:rPr lang="it-IT" dirty="0"/>
              <a:t> </a:t>
            </a:r>
            <a:r>
              <a:rPr lang="it-IT" dirty="0" err="1"/>
              <a:t>Year</a:t>
            </a:r>
            <a:r>
              <a:rPr lang="it-IT" dirty="0"/>
              <a:t> 2017-2018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9F3B5E-17D3-4720-A782-AE10137B5F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7659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hape 5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575315"/>
            <a:ext cx="9143998" cy="974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Shape 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571225"/>
            <a:ext cx="9144000" cy="28677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ttangolo 3"/>
          <p:cNvSpPr/>
          <p:nvPr/>
        </p:nvSpPr>
        <p:spPr>
          <a:xfrm>
            <a:off x="0" y="-1"/>
            <a:ext cx="914399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800" b="1" dirty="0">
                <a:solidFill>
                  <a:schemeClr val="bg2">
                    <a:lumMod val="25000"/>
                  </a:schemeClr>
                </a:solidFill>
              </a:rPr>
              <a:t>EUCLIDEAN DISTANCE COMPARISON (2/2)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2ABD6D2-93DF-4A9A-A271-CDCEABEBEFDE}"/>
              </a:ext>
            </a:extLst>
          </p:cNvPr>
          <p:cNvGrpSpPr/>
          <p:nvPr/>
        </p:nvGrpSpPr>
        <p:grpSpPr>
          <a:xfrm>
            <a:off x="3205018" y="1623973"/>
            <a:ext cx="5403274" cy="1399351"/>
            <a:chOff x="0" y="0"/>
            <a:chExt cx="6259830" cy="1379855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22E4C471-BA6E-4A26-9668-ACAA7196D5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t="33588" r="279" b="33313"/>
            <a:stretch/>
          </p:blipFill>
          <p:spPr bwMode="auto">
            <a:xfrm>
              <a:off x="2339340" y="7620"/>
              <a:ext cx="3131820" cy="1353185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A21EDAC6-B8AC-479C-BBD0-F926627042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606" b="66656"/>
            <a:stretch/>
          </p:blipFill>
          <p:spPr bwMode="auto">
            <a:xfrm>
              <a:off x="0" y="0"/>
              <a:ext cx="2346960" cy="1369695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EC2F7D53-C84C-427A-AD39-E710143B44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94" t="66932" r="74553" b="-153"/>
            <a:stretch/>
          </p:blipFill>
          <p:spPr bwMode="auto">
            <a:xfrm>
              <a:off x="5478780" y="7620"/>
              <a:ext cx="781050" cy="1372235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98E31954-547E-4428-8920-70E7F4DDDC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44731" y="1639023"/>
            <a:ext cx="730614" cy="135811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A923575-77D2-40CE-B654-2C8DCF52B64C}"/>
              </a:ext>
            </a:extLst>
          </p:cNvPr>
          <p:cNvSpPr/>
          <p:nvPr/>
        </p:nvSpPr>
        <p:spPr>
          <a:xfrm>
            <a:off x="244764" y="715823"/>
            <a:ext cx="7735454" cy="8724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 err="1"/>
              <a:t>Example</a:t>
            </a:r>
            <a:r>
              <a:rPr lang="it-IT" dirty="0"/>
              <a:t> of </a:t>
            </a:r>
            <a:r>
              <a:rPr lang="it-IT" dirty="0" err="1"/>
              <a:t>extracted</a:t>
            </a:r>
            <a:r>
              <a:rPr lang="it-IT" dirty="0"/>
              <a:t> ROI and </a:t>
            </a:r>
            <a:r>
              <a:rPr lang="it-IT" dirty="0" err="1"/>
              <a:t>their</a:t>
            </a:r>
            <a:r>
              <a:rPr lang="it-IT" dirty="0"/>
              <a:t> </a:t>
            </a:r>
            <a:r>
              <a:rPr lang="it-IT" dirty="0" err="1"/>
              <a:t>distances</a:t>
            </a:r>
            <a:r>
              <a:rPr lang="it-IT" dirty="0"/>
              <a:t> from the template;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71BD020-64C2-48E6-9926-9F04EDD5DB1E}"/>
              </a:ext>
            </a:extLst>
          </p:cNvPr>
          <p:cNvSpPr txBox="1"/>
          <p:nvPr/>
        </p:nvSpPr>
        <p:spPr>
          <a:xfrm>
            <a:off x="3205018" y="3023324"/>
            <a:ext cx="56064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/>
              <a:t>      1             2             3                4              5             6             7               8</a:t>
            </a:r>
          </a:p>
        </p:txBody>
      </p:sp>
      <p:graphicFrame>
        <p:nvGraphicFramePr>
          <p:cNvPr id="15" name="Chart 14">
            <a:extLst>
              <a:ext uri="{FF2B5EF4-FFF2-40B4-BE49-F238E27FC236}">
                <a16:creationId xmlns:a16="http://schemas.microsoft.com/office/drawing/2014/main" id="{E9275471-A09C-4433-BDCD-C5DA01E2B43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72578890"/>
              </p:ext>
            </p:extLst>
          </p:nvPr>
        </p:nvGraphicFramePr>
        <p:xfrm>
          <a:off x="2621280" y="3572593"/>
          <a:ext cx="3901440" cy="2362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A2B734-C9BC-4D5D-BC2D-CBFEB25BF7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52D73-F384-5C41-8B83-4386F40D800B}" type="slidenum">
              <a:rPr lang="it-IT" smtClean="0"/>
              <a:pPr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700078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hape 5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575315"/>
            <a:ext cx="9143998" cy="974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Shape 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571225"/>
            <a:ext cx="9144000" cy="28677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CasellaDiTesto 5"/>
          <p:cNvSpPr txBox="1"/>
          <p:nvPr/>
        </p:nvSpPr>
        <p:spPr>
          <a:xfrm>
            <a:off x="0" y="0"/>
            <a:ext cx="85153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>
                <a:solidFill>
                  <a:schemeClr val="bg2">
                    <a:lumMod val="25000"/>
                  </a:schemeClr>
                </a:solidFill>
              </a:rPr>
              <a:t>HISTOGRAM DISTANCE COMPARISON (1/2)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98D5F182-E570-4836-ADA3-761488078689}"/>
              </a:ext>
            </a:extLst>
          </p:cNvPr>
          <p:cNvSpPr txBox="1"/>
          <p:nvPr/>
        </p:nvSpPr>
        <p:spPr>
          <a:xfrm>
            <a:off x="242281" y="754779"/>
            <a:ext cx="8467610" cy="55352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In order to remove brightness and shades problem, the ROIs found are equalized with respect to the template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Compute the histogram distance between template and the ROI in RGB coming from the precedent step.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Chi square statistic is used to asses the similarity between the </a:t>
            </a:r>
            <a:r>
              <a:rPr lang="en-GB" dirty="0" err="1"/>
              <a:t>pictgures</a:t>
            </a:r>
            <a:endParaRPr lang="en-GB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Discard the ROI which have a distance from the template higher that a certain threshold </a:t>
            </a:r>
          </a:p>
          <a:p>
            <a:pPr>
              <a:lnSpc>
                <a:spcPct val="150000"/>
              </a:lnSpc>
            </a:pPr>
            <a:endParaRPr lang="en-GB" dirty="0"/>
          </a:p>
          <a:p>
            <a:pPr>
              <a:lnSpc>
                <a:spcPct val="150000"/>
              </a:lnSpc>
            </a:pPr>
            <a:endParaRPr lang="it-IT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/>
              <a:t>With </a:t>
            </a:r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passage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can </a:t>
            </a:r>
            <a:r>
              <a:rPr lang="it-IT" dirty="0" err="1"/>
              <a:t>discard</a:t>
            </a:r>
            <a:r>
              <a:rPr lang="it-IT" dirty="0"/>
              <a:t> ROI of </a:t>
            </a:r>
            <a:r>
              <a:rPr lang="it-IT" dirty="0" err="1"/>
              <a:t>completely</a:t>
            </a:r>
            <a:r>
              <a:rPr lang="it-IT" dirty="0"/>
              <a:t> </a:t>
            </a:r>
            <a:r>
              <a:rPr lang="it-IT" dirty="0" err="1"/>
              <a:t>different</a:t>
            </a:r>
            <a:r>
              <a:rPr lang="it-IT" dirty="0"/>
              <a:t> color with </a:t>
            </a:r>
            <a:r>
              <a:rPr lang="it-IT" dirty="0" err="1"/>
              <a:t>respect</a:t>
            </a:r>
            <a:r>
              <a:rPr lang="it-IT" dirty="0"/>
              <a:t> to the template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sz="2000" dirty="0"/>
          </a:p>
          <a:p>
            <a:pPr algn="ctr">
              <a:lnSpc>
                <a:spcPct val="150000"/>
              </a:lnSpc>
            </a:pP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34416966-FAC8-42CC-A9F4-173C927CD15D}"/>
                  </a:ext>
                </a:extLst>
              </p:cNvPr>
              <p:cNvSpPr/>
              <p:nvPr/>
            </p:nvSpPr>
            <p:spPr>
              <a:xfrm>
                <a:off x="1746747" y="3836737"/>
                <a:ext cx="5021855" cy="5039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57200" indent="457200" algn="just">
                  <a:lnSpc>
                    <a:spcPct val="150000"/>
                  </a:lnSpc>
                  <a:spcBef>
                    <a:spcPts val="1200"/>
                  </a:spcBef>
                  <a:spcAft>
                    <a:spcPts val="800"/>
                  </a:spcAft>
                </a:pPr>
                <a:r>
                  <a:rPr lang="en-GB" dirty="0">
                    <a:latin typeface="DengXian Light" panose="02010600030101010101" pitchFamily="2" charset="-122"/>
                    <a:ea typeface="DengXian Light" panose="02010600030101010101" pitchFamily="2" charset="-122"/>
                    <a:cs typeface="Times New Roman (Body CS)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  <a:ea typeface="DengXian Light" panose="02010600030101010101" pitchFamily="2" charset="-122"/>
                            <a:cs typeface="Times New Roman (Body CS)"/>
                          </a:rPr>
                        </m:ctrlPr>
                      </m:sSubPr>
                      <m:e>
                        <m:r>
                          <a:rPr lang="en-GB" b="0" i="1">
                            <a:latin typeface="Cambria Math" panose="02040503050406030204" pitchFamily="18" charset="0"/>
                            <a:ea typeface="DengXian Light" panose="02010600030101010101" pitchFamily="2" charset="-122"/>
                            <a:cs typeface="Times New Roman (Body CS)"/>
                          </a:rPr>
                          <m:t>𝐷</m:t>
                        </m:r>
                        <m:r>
                          <a:rPr lang="en-GB" b="0" i="1">
                            <a:latin typeface="Cambria Math" panose="02040503050406030204" pitchFamily="18" charset="0"/>
                            <a:ea typeface="DengXian Light" panose="02010600030101010101" pitchFamily="2" charset="-122"/>
                            <a:cs typeface="Times New Roman (Body CS)"/>
                          </a:rPr>
                          <m:t>′</m:t>
                        </m:r>
                      </m:e>
                      <m:sub>
                        <m:r>
                          <a:rPr lang="en-GB" b="0" i="1">
                            <a:latin typeface="Cambria Math" panose="02040503050406030204" pitchFamily="18" charset="0"/>
                            <a:ea typeface="DengXian Light" panose="02010600030101010101" pitchFamily="2" charset="-122"/>
                            <a:cs typeface="Times New Roman (Body CS)"/>
                          </a:rPr>
                          <m:t>𝑗</m:t>
                        </m:r>
                      </m:sub>
                    </m:sSub>
                    <m:r>
                      <a:rPr lang="en-GB" b="0" i="1">
                        <a:latin typeface="Cambria Math" panose="02040503050406030204" pitchFamily="18" charset="0"/>
                        <a:ea typeface="DengXian Light" panose="02010600030101010101" pitchFamily="2" charset="-122"/>
                        <a:cs typeface="Times New Roman (Body CS)"/>
                      </a:rPr>
                      <m:t>&gt;</m:t>
                    </m:r>
                    <m:func>
                      <m:funcPr>
                        <m:ctrlPr>
                          <a:rPr lang="en-GB" i="1">
                            <a:latin typeface="Cambria Math" panose="02040503050406030204" pitchFamily="18" charset="0"/>
                            <a:ea typeface="DengXian Light" panose="02010600030101010101" pitchFamily="2" charset="-122"/>
                            <a:cs typeface="Times New Roman (Body CS)"/>
                          </a:rPr>
                        </m:ctrlPr>
                      </m:funcPr>
                      <m:fName>
                        <m:r>
                          <a:rPr lang="en-GB" b="0" i="1">
                            <a:latin typeface="Cambria Math" panose="02040503050406030204" pitchFamily="18" charset="0"/>
                            <a:ea typeface="DengXian Light" panose="02010600030101010101" pitchFamily="2" charset="-122"/>
                            <a:cs typeface="Times New Roman (Body CS)"/>
                          </a:rPr>
                          <m:t>𝑚𝑖𝑛</m:t>
                        </m:r>
                      </m:fName>
                      <m:e>
                        <m:d>
                          <m:dPr>
                            <m:ctrlPr>
                              <a:rPr lang="en-GB" i="1">
                                <a:latin typeface="Cambria Math" panose="02040503050406030204" pitchFamily="18" charset="0"/>
                                <a:ea typeface="DengXian Light" panose="02010600030101010101" pitchFamily="2" charset="-122"/>
                                <a:cs typeface="Times New Roman (Body CS)"/>
                              </a:rPr>
                            </m:ctrlPr>
                          </m:dPr>
                          <m:e>
                            <m:r>
                              <a:rPr lang="en-GB" b="0" i="1">
                                <a:latin typeface="Cambria Math" panose="02040503050406030204" pitchFamily="18" charset="0"/>
                                <a:ea typeface="DengXian Light" panose="02010600030101010101" pitchFamily="2" charset="-122"/>
                                <a:cs typeface="Times New Roman (Body CS)"/>
                              </a:rPr>
                              <m:t>𝐷</m:t>
                            </m:r>
                          </m:e>
                        </m:d>
                      </m:e>
                    </m:func>
                    <m:r>
                      <a:rPr lang="en-GB" b="0" i="1">
                        <a:latin typeface="Cambria Math" panose="02040503050406030204" pitchFamily="18" charset="0"/>
                        <a:ea typeface="DengXian Light" panose="02010600030101010101" pitchFamily="2" charset="-122"/>
                        <a:cs typeface="Times New Roman (Body CS)"/>
                      </a:rPr>
                      <m:t>+2∗</m:t>
                    </m:r>
                    <m:r>
                      <a:rPr lang="en-GB" b="0" i="1">
                        <a:latin typeface="Cambria Math" panose="02040503050406030204" pitchFamily="18" charset="0"/>
                        <a:ea typeface="DengXian Light" panose="02010600030101010101" pitchFamily="2" charset="-122"/>
                        <a:cs typeface="Times New Roman (Body CS)"/>
                      </a:rPr>
                      <m:t>𝑚𝑖𝑛</m:t>
                    </m:r>
                    <m:r>
                      <a:rPr lang="en-GB" b="0" i="1">
                        <a:latin typeface="Cambria Math" panose="02040503050406030204" pitchFamily="18" charset="0"/>
                        <a:ea typeface="DengXian Light" panose="02010600030101010101" pitchFamily="2" charset="-122"/>
                        <a:cs typeface="Times New Roman (Body CS)"/>
                      </a:rPr>
                      <m:t>(</m:t>
                    </m:r>
                    <m:r>
                      <a:rPr lang="en-GB" b="0" i="1">
                        <a:latin typeface="Cambria Math" panose="02040503050406030204" pitchFamily="18" charset="0"/>
                        <a:ea typeface="DengXian Light" panose="02010600030101010101" pitchFamily="2" charset="-122"/>
                        <a:cs typeface="Times New Roman (Body CS)"/>
                      </a:rPr>
                      <m:t>𝐷</m:t>
                    </m:r>
                    <m:r>
                      <a:rPr lang="en-GB" b="0" i="1">
                        <a:latin typeface="Cambria Math" panose="02040503050406030204" pitchFamily="18" charset="0"/>
                        <a:ea typeface="DengXian Light" panose="02010600030101010101" pitchFamily="2" charset="-122"/>
                        <a:cs typeface="Times New Roman (Body CS)"/>
                      </a:rPr>
                      <m:t>)</m:t>
                    </m:r>
                  </m:oMath>
                </a14:m>
                <a:endParaRPr lang="en-GB" dirty="0">
                  <a:latin typeface="DengXian Light" panose="02010600030101010101" pitchFamily="2" charset="-122"/>
                  <a:ea typeface="DengXian Light" panose="02010600030101010101" pitchFamily="2" charset="-122"/>
                  <a:cs typeface="Times New Roman (Body CS)"/>
                </a:endParaRP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34416966-FAC8-42CC-A9F4-173C927CD1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6747" y="3836737"/>
                <a:ext cx="5021855" cy="503921"/>
              </a:xfrm>
              <a:prstGeom prst="rect">
                <a:avLst/>
              </a:prstGeom>
              <a:blipFill>
                <a:blip r:embed="rId4"/>
                <a:stretch>
                  <a:fillRect b="-602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7A8F13B-8F6C-4608-95E8-74FDF7D40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52D73-F384-5C41-8B83-4386F40D800B}" type="slidenum">
              <a:rPr lang="it-IT" smtClean="0"/>
              <a:pPr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924014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hape 5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575315"/>
            <a:ext cx="9143998" cy="974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Shape 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571225"/>
            <a:ext cx="9144000" cy="28677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CasellaDiTesto 4"/>
          <p:cNvSpPr txBox="1"/>
          <p:nvPr/>
        </p:nvSpPr>
        <p:spPr>
          <a:xfrm>
            <a:off x="0" y="0"/>
            <a:ext cx="82023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>
                <a:solidFill>
                  <a:schemeClr val="bg2">
                    <a:lumMod val="25000"/>
                  </a:schemeClr>
                </a:solidFill>
              </a:rPr>
              <a:t>HISTOGRAM DISTANCE COMPARISON (2/2)</a:t>
            </a:r>
          </a:p>
        </p:txBody>
      </p:sp>
      <p:sp>
        <p:nvSpPr>
          <p:cNvPr id="6" name="Rettangolo 5"/>
          <p:cNvSpPr/>
          <p:nvPr/>
        </p:nvSpPr>
        <p:spPr>
          <a:xfrm>
            <a:off x="3799994" y="3244334"/>
            <a:ext cx="2487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b="1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endParaRPr lang="it-IT" dirty="0"/>
          </a:p>
        </p:txBody>
      </p: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C44CB46B-3EAA-4859-969E-DE164C68D96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10894454"/>
              </p:ext>
            </p:extLst>
          </p:nvPr>
        </p:nvGraphicFramePr>
        <p:xfrm>
          <a:off x="2475345" y="3606739"/>
          <a:ext cx="4030980" cy="24637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586C1A11-D7EE-4D5B-A2F5-7CE63FFE0B8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128"/>
          <a:stretch/>
        </p:blipFill>
        <p:spPr>
          <a:xfrm>
            <a:off x="2789381" y="1591315"/>
            <a:ext cx="5800435" cy="135163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ECFD596-DB41-463E-9B1F-5E430C3BA4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4117" y="1584827"/>
            <a:ext cx="730614" cy="135811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B26520F-9613-41C5-ADB1-894F8A8A1E2C}"/>
              </a:ext>
            </a:extLst>
          </p:cNvPr>
          <p:cNvSpPr txBox="1"/>
          <p:nvPr/>
        </p:nvSpPr>
        <p:spPr>
          <a:xfrm>
            <a:off x="2789381" y="2976521"/>
            <a:ext cx="601287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/>
              <a:t>      1              2               3               4                 5              6                 7              8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E9A9BF5-EA2D-4EB8-AA36-88B30DA64EF5}"/>
              </a:ext>
            </a:extLst>
          </p:cNvPr>
          <p:cNvSpPr/>
          <p:nvPr/>
        </p:nvSpPr>
        <p:spPr>
          <a:xfrm>
            <a:off x="244764" y="715823"/>
            <a:ext cx="7735454" cy="8724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 err="1"/>
              <a:t>Example</a:t>
            </a:r>
            <a:r>
              <a:rPr lang="it-IT" dirty="0"/>
              <a:t> of </a:t>
            </a:r>
            <a:r>
              <a:rPr lang="it-IT" dirty="0" err="1"/>
              <a:t>equalized</a:t>
            </a:r>
            <a:r>
              <a:rPr lang="it-IT" dirty="0"/>
              <a:t> ROI and </a:t>
            </a:r>
            <a:r>
              <a:rPr lang="it-IT" dirty="0" err="1"/>
              <a:t>their</a:t>
            </a:r>
            <a:r>
              <a:rPr lang="it-IT" dirty="0"/>
              <a:t> </a:t>
            </a:r>
            <a:r>
              <a:rPr lang="it-IT" dirty="0" err="1"/>
              <a:t>distances</a:t>
            </a:r>
            <a:r>
              <a:rPr lang="it-IT" dirty="0"/>
              <a:t> from the template;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E14DACC-9E00-4AF4-B204-B7912C05D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52D73-F384-5C41-8B83-4386F40D800B}" type="slidenum">
              <a:rPr lang="it-IT" smtClean="0"/>
              <a:pPr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9638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hape 5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575315"/>
            <a:ext cx="9143998" cy="974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Shape 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571225"/>
            <a:ext cx="9144000" cy="28677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CasellaDiTesto 3"/>
          <p:cNvSpPr txBox="1"/>
          <p:nvPr/>
        </p:nvSpPr>
        <p:spPr>
          <a:xfrm>
            <a:off x="0" y="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VISUALIZATION OF THE FINAL RESULT</a:t>
            </a:r>
            <a:endParaRPr lang="it-IT" sz="28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0C3B423-3DA6-4996-B31B-59E68DF30FF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47" t="8621" r="1121" b="5496"/>
          <a:stretch/>
        </p:blipFill>
        <p:spPr>
          <a:xfrm>
            <a:off x="1436254" y="1376232"/>
            <a:ext cx="6271491" cy="115255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0D883DF-8CFD-4A2B-B0F8-A54BC6CF642B}"/>
              </a:ext>
            </a:extLst>
          </p:cNvPr>
          <p:cNvSpPr/>
          <p:nvPr/>
        </p:nvSpPr>
        <p:spPr>
          <a:xfrm>
            <a:off x="244764" y="715823"/>
            <a:ext cx="7735454" cy="8724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 err="1"/>
              <a:t>Final</a:t>
            </a:r>
            <a:r>
              <a:rPr lang="it-IT" dirty="0"/>
              <a:t> </a:t>
            </a:r>
            <a:r>
              <a:rPr lang="it-IT" dirty="0" err="1"/>
              <a:t>objects</a:t>
            </a:r>
            <a:r>
              <a:rPr lang="it-IT" dirty="0"/>
              <a:t> in the scene and </a:t>
            </a:r>
            <a:r>
              <a:rPr lang="it-IT" dirty="0" err="1"/>
              <a:t>rectification</a:t>
            </a:r>
            <a:r>
              <a:rPr lang="it-IT" dirty="0"/>
              <a:t> of the </a:t>
            </a:r>
            <a:r>
              <a:rPr lang="it-IT" dirty="0" err="1"/>
              <a:t>object</a:t>
            </a:r>
            <a:r>
              <a:rPr lang="it-IT" dirty="0"/>
              <a:t> </a:t>
            </a:r>
            <a:r>
              <a:rPr lang="it-IT" dirty="0" err="1"/>
              <a:t>detected</a:t>
            </a:r>
            <a:endParaRPr lang="it-IT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DC569B-4705-4B66-814D-A2683B62901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756" t="6441" r="1860"/>
          <a:stretch/>
        </p:blipFill>
        <p:spPr>
          <a:xfrm>
            <a:off x="581891" y="3272724"/>
            <a:ext cx="5246256" cy="23829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B3B44CF-37E8-4037-8EFE-E1F517EB3F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86765" y="4088667"/>
            <a:ext cx="2789817" cy="922674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7461F1-037C-45DD-921F-DFAAD19A3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52D73-F384-5C41-8B83-4386F40D800B}" type="slidenum">
              <a:rPr lang="it-IT" smtClean="0"/>
              <a:pPr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708840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hape 5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575315"/>
            <a:ext cx="9143998" cy="974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Shape 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571225"/>
            <a:ext cx="9144000" cy="28677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CasellaDiTesto 8"/>
          <p:cNvSpPr txBox="1"/>
          <p:nvPr/>
        </p:nvSpPr>
        <p:spPr>
          <a:xfrm>
            <a:off x="0" y="0"/>
            <a:ext cx="88028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OPERATIONAL PARAMETER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F06029F-4EFB-4951-9A89-664B894D65D9}"/>
              </a:ext>
            </a:extLst>
          </p:cNvPr>
          <p:cNvSpPr/>
          <p:nvPr/>
        </p:nvSpPr>
        <p:spPr>
          <a:xfrm>
            <a:off x="244763" y="715823"/>
            <a:ext cx="8760691" cy="26729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The </a:t>
            </a:r>
            <a:r>
              <a:rPr lang="it-IT" dirty="0" err="1"/>
              <a:t>choice</a:t>
            </a:r>
            <a:r>
              <a:rPr lang="it-IT" dirty="0"/>
              <a:t> of the operational </a:t>
            </a:r>
            <a:r>
              <a:rPr lang="it-IT" dirty="0" err="1"/>
              <a:t>parameter</a:t>
            </a:r>
            <a:r>
              <a:rPr lang="it-IT" dirty="0"/>
              <a:t> </a:t>
            </a:r>
            <a:r>
              <a:rPr lang="it-IT" dirty="0" err="1"/>
              <a:t>has</a:t>
            </a:r>
            <a:r>
              <a:rPr lang="it-IT" dirty="0"/>
              <a:t> </a:t>
            </a:r>
            <a:r>
              <a:rPr lang="it-IT" dirty="0" err="1"/>
              <a:t>been</a:t>
            </a:r>
            <a:r>
              <a:rPr lang="it-IT" dirty="0"/>
              <a:t> </a:t>
            </a:r>
            <a:r>
              <a:rPr lang="it-IT" dirty="0" err="1"/>
              <a:t>done</a:t>
            </a:r>
            <a:r>
              <a:rPr lang="it-IT" dirty="0"/>
              <a:t> with an </a:t>
            </a:r>
            <a:r>
              <a:rPr lang="it-IT" dirty="0" err="1"/>
              <a:t>empirical</a:t>
            </a:r>
            <a:r>
              <a:rPr lang="it-IT" dirty="0"/>
              <a:t> </a:t>
            </a:r>
            <a:r>
              <a:rPr lang="it-IT" dirty="0" err="1"/>
              <a:t>processes</a:t>
            </a:r>
            <a:r>
              <a:rPr lang="it-IT" dirty="0"/>
              <a:t>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/>
              <a:t>SSIM </a:t>
            </a:r>
            <a:r>
              <a:rPr lang="it-IT" dirty="0" err="1"/>
              <a:t>has</a:t>
            </a:r>
            <a:r>
              <a:rPr lang="it-IT" dirty="0"/>
              <a:t> </a:t>
            </a:r>
            <a:r>
              <a:rPr lang="it-IT" dirty="0" err="1"/>
              <a:t>been</a:t>
            </a:r>
            <a:r>
              <a:rPr lang="it-IT" dirty="0"/>
              <a:t> </a:t>
            </a:r>
            <a:r>
              <a:rPr lang="it-IT" dirty="0" err="1"/>
              <a:t>used</a:t>
            </a:r>
            <a:r>
              <a:rPr lang="it-IT" dirty="0"/>
              <a:t> to test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our</a:t>
            </a:r>
            <a:r>
              <a:rPr lang="it-IT" dirty="0"/>
              <a:t> procedure </a:t>
            </a:r>
            <a:r>
              <a:rPr lang="it-IT" dirty="0" err="1"/>
              <a:t>gives</a:t>
            </a:r>
            <a:r>
              <a:rPr lang="it-IT" dirty="0"/>
              <a:t> </a:t>
            </a:r>
            <a:r>
              <a:rPr lang="it-IT" dirty="0" err="1"/>
              <a:t>exact</a:t>
            </a:r>
            <a:r>
              <a:rPr lang="it-IT" dirty="0"/>
              <a:t> </a:t>
            </a:r>
            <a:r>
              <a:rPr lang="it-IT" dirty="0" err="1"/>
              <a:t>results</a:t>
            </a:r>
            <a:r>
              <a:rPr lang="it-IT" dirty="0"/>
              <a:t>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dirty="0"/>
              <a:t>Test on the </a:t>
            </a:r>
            <a:r>
              <a:rPr lang="it-IT" dirty="0" err="1"/>
              <a:t>execution</a:t>
            </a:r>
            <a:r>
              <a:rPr lang="it-IT" dirty="0"/>
              <a:t> time of the </a:t>
            </a:r>
            <a:r>
              <a:rPr lang="it-IT" dirty="0" err="1"/>
              <a:t>most</a:t>
            </a:r>
            <a:r>
              <a:rPr lang="it-IT" dirty="0"/>
              <a:t> time </a:t>
            </a:r>
            <a:r>
              <a:rPr lang="it-IT" dirty="0" err="1"/>
              <a:t>requiring</a:t>
            </a:r>
            <a:r>
              <a:rPr lang="it-IT" dirty="0"/>
              <a:t> </a:t>
            </a:r>
            <a:r>
              <a:rPr lang="it-IT" dirty="0" err="1"/>
              <a:t>operation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</a:t>
            </a:r>
            <a:r>
              <a:rPr lang="it-IT" dirty="0" err="1"/>
              <a:t>been</a:t>
            </a:r>
            <a:r>
              <a:rPr lang="it-IT" dirty="0"/>
              <a:t> </a:t>
            </a:r>
            <a:r>
              <a:rPr lang="it-IT" dirty="0" err="1"/>
              <a:t>done</a:t>
            </a:r>
            <a:r>
              <a:rPr lang="it-IT" dirty="0"/>
              <a:t> to </a:t>
            </a:r>
            <a:r>
              <a:rPr lang="it-IT" dirty="0" err="1"/>
              <a:t>choose</a:t>
            </a:r>
            <a:r>
              <a:rPr lang="it-IT" dirty="0"/>
              <a:t> a </a:t>
            </a:r>
            <a:r>
              <a:rPr lang="it-IT" dirty="0" err="1"/>
              <a:t>parameter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could</a:t>
            </a:r>
            <a:r>
              <a:rPr lang="it-IT" dirty="0"/>
              <a:t> </a:t>
            </a:r>
            <a:r>
              <a:rPr lang="it-IT" dirty="0" err="1"/>
              <a:t>provide</a:t>
            </a:r>
            <a:r>
              <a:rPr lang="it-IT" dirty="0"/>
              <a:t> </a:t>
            </a:r>
            <a:r>
              <a:rPr lang="it-IT" dirty="0" err="1"/>
              <a:t>good</a:t>
            </a:r>
            <a:r>
              <a:rPr lang="it-IT" dirty="0"/>
              <a:t> </a:t>
            </a:r>
            <a:r>
              <a:rPr lang="it-IT" dirty="0" err="1"/>
              <a:t>quality</a:t>
            </a:r>
            <a:r>
              <a:rPr lang="it-IT" dirty="0"/>
              <a:t> and short </a:t>
            </a:r>
            <a:r>
              <a:rPr lang="it-IT" dirty="0" err="1"/>
              <a:t>lenght</a:t>
            </a:r>
            <a:r>
              <a:rPr lang="it-IT" dirty="0"/>
              <a:t> of </a:t>
            </a:r>
            <a:r>
              <a:rPr lang="it-IT" dirty="0" err="1"/>
              <a:t>process</a:t>
            </a:r>
            <a:r>
              <a:rPr lang="it-IT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18ED391-8FAB-4EA2-ADD0-F5382A99FA17}"/>
              </a:ext>
            </a:extLst>
          </p:cNvPr>
          <p:cNvSpPr/>
          <p:nvPr/>
        </p:nvSpPr>
        <p:spPr>
          <a:xfrm>
            <a:off x="983672" y="2875858"/>
            <a:ext cx="3588327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MIN_NUM_INLIER = 10;</a:t>
            </a:r>
          </a:p>
          <a:p>
            <a:r>
              <a:rPr lang="en-GB" dirty="0"/>
              <a:t>MAX_NUM_BOX = Inf;</a:t>
            </a:r>
          </a:p>
          <a:p>
            <a:endParaRPr lang="en-GB" dirty="0"/>
          </a:p>
          <a:p>
            <a:r>
              <a:rPr lang="en-GB" dirty="0"/>
              <a:t>MAX_NUM_TRIAL = 50000;</a:t>
            </a:r>
          </a:p>
          <a:p>
            <a:endParaRPr lang="en-GB" dirty="0"/>
          </a:p>
          <a:p>
            <a:r>
              <a:rPr lang="en-GB" dirty="0"/>
              <a:t>MAX_DISTEUC = 0.25;</a:t>
            </a:r>
          </a:p>
          <a:p>
            <a:r>
              <a:rPr lang="en-GB" dirty="0" err="1"/>
              <a:t>percent_eu</a:t>
            </a:r>
            <a:r>
              <a:rPr lang="en-GB" dirty="0"/>
              <a:t> = 30;</a:t>
            </a:r>
          </a:p>
          <a:p>
            <a:endParaRPr lang="en-GB" dirty="0"/>
          </a:p>
          <a:p>
            <a:r>
              <a:rPr lang="en-GB" dirty="0"/>
              <a:t>MAX_DISTHIST = 0.1;</a:t>
            </a:r>
          </a:p>
          <a:p>
            <a:r>
              <a:rPr lang="en-GB" dirty="0" err="1"/>
              <a:t>perc_dist_hist</a:t>
            </a:r>
            <a:r>
              <a:rPr lang="en-GB" dirty="0"/>
              <a:t>= 200;</a:t>
            </a:r>
          </a:p>
          <a:p>
            <a:endParaRPr lang="en-GB" dirty="0"/>
          </a:p>
          <a:p>
            <a:r>
              <a:rPr lang="en-GB" dirty="0"/>
              <a:t>MIN_SSIMVAL = 0.4;</a:t>
            </a:r>
          </a:p>
          <a:p>
            <a:r>
              <a:rPr lang="en-GB" dirty="0" err="1"/>
              <a:t>percent_ssim</a:t>
            </a:r>
            <a:r>
              <a:rPr lang="en-GB" dirty="0"/>
              <a:t> = 25;</a:t>
            </a:r>
          </a:p>
        </p:txBody>
      </p:sp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16308711-CD8E-413E-96C6-26992BA8AAD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05032866"/>
              </p:ext>
            </p:extLst>
          </p:nvPr>
        </p:nvGraphicFramePr>
        <p:xfrm>
          <a:off x="3828473" y="3064425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B6470A-5086-41F6-AB98-1124C61E0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52D73-F384-5C41-8B83-4386F40D800B}" type="slidenum">
              <a:rPr lang="it-IT" smtClean="0"/>
              <a:pPr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669502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hape 5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575315"/>
            <a:ext cx="9143998" cy="974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Shape 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571225"/>
            <a:ext cx="9144000" cy="28677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CasellaDiTesto 5"/>
          <p:cNvSpPr txBox="1"/>
          <p:nvPr/>
        </p:nvSpPr>
        <p:spPr>
          <a:xfrm>
            <a:off x="0" y="0"/>
            <a:ext cx="85153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CONCLUSION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E5A1146-82C6-4A12-9519-CE5AEB0C00A0}"/>
              </a:ext>
            </a:extLst>
          </p:cNvPr>
          <p:cNvSpPr/>
          <p:nvPr/>
        </p:nvSpPr>
        <p:spPr>
          <a:xfrm>
            <a:off x="244764" y="715823"/>
            <a:ext cx="7735454" cy="37809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/>
              <a:t>Out </a:t>
            </a:r>
            <a:r>
              <a:rPr lang="it-IT" dirty="0" err="1"/>
              <a:t>technique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able</a:t>
            </a:r>
            <a:r>
              <a:rPr lang="it-IT" dirty="0"/>
              <a:t> to </a:t>
            </a:r>
            <a:r>
              <a:rPr lang="it-IT" dirty="0" err="1"/>
              <a:t>detect</a:t>
            </a:r>
            <a:r>
              <a:rPr lang="it-IT" dirty="0"/>
              <a:t> multiple </a:t>
            </a:r>
            <a:r>
              <a:rPr lang="it-IT" dirty="0" err="1"/>
              <a:t>occurences</a:t>
            </a:r>
            <a:r>
              <a:rPr lang="it-IT" dirty="0"/>
              <a:t> of the </a:t>
            </a:r>
            <a:r>
              <a:rPr lang="it-IT" dirty="0" err="1"/>
              <a:t>tempalte</a:t>
            </a:r>
            <a:r>
              <a:rPr lang="it-IT" dirty="0"/>
              <a:t> inside the image in </a:t>
            </a:r>
            <a:r>
              <a:rPr lang="it-IT" dirty="0" err="1"/>
              <a:t>different</a:t>
            </a:r>
            <a:r>
              <a:rPr lang="it-IT" dirty="0"/>
              <a:t> </a:t>
            </a:r>
            <a:r>
              <a:rPr lang="it-IT" dirty="0" err="1"/>
              <a:t>cases</a:t>
            </a:r>
            <a:r>
              <a:rPr lang="it-IT" dirty="0"/>
              <a:t>: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 err="1"/>
              <a:t>Frontal</a:t>
            </a:r>
            <a:r>
              <a:rPr lang="it-IT" dirty="0"/>
              <a:t> images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 err="1"/>
              <a:t>Lateral</a:t>
            </a:r>
            <a:r>
              <a:rPr lang="it-IT" dirty="0"/>
              <a:t> images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/>
              <a:t>Images with a </a:t>
            </a:r>
            <a:r>
              <a:rPr lang="it-IT" dirty="0" err="1"/>
              <a:t>lot</a:t>
            </a:r>
            <a:r>
              <a:rPr lang="it-IT" dirty="0"/>
              <a:t> of </a:t>
            </a:r>
            <a:r>
              <a:rPr lang="it-IT" dirty="0" err="1"/>
              <a:t>repetitions</a:t>
            </a:r>
            <a:r>
              <a:rPr lang="it-IT" dirty="0"/>
              <a:t> to be </a:t>
            </a:r>
            <a:r>
              <a:rPr lang="it-IT" dirty="0" err="1"/>
              <a:t>found</a:t>
            </a:r>
            <a:endParaRPr lang="it-IT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 err="1"/>
              <a:t>Shaded</a:t>
            </a:r>
            <a:r>
              <a:rPr lang="it-IT" dirty="0"/>
              <a:t> </a:t>
            </a:r>
            <a:r>
              <a:rPr lang="it-IT" dirty="0" err="1"/>
              <a:t>zones</a:t>
            </a:r>
            <a:r>
              <a:rPr lang="it-IT" dirty="0"/>
              <a:t> in the image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 err="1"/>
              <a:t>Differences</a:t>
            </a:r>
            <a:r>
              <a:rPr lang="it-IT" dirty="0"/>
              <a:t> </a:t>
            </a:r>
            <a:r>
              <a:rPr lang="it-IT" dirty="0" err="1"/>
              <a:t>between</a:t>
            </a:r>
            <a:r>
              <a:rPr lang="it-IT" dirty="0"/>
              <a:t> ROI and template </a:t>
            </a:r>
            <a:r>
              <a:rPr lang="it-IT" dirty="0" err="1"/>
              <a:t>that</a:t>
            </a:r>
            <a:r>
              <a:rPr lang="it-IT" dirty="0"/>
              <a:t> can be </a:t>
            </a:r>
            <a:r>
              <a:rPr lang="it-IT" dirty="0" err="1"/>
              <a:t>recognised</a:t>
            </a:r>
            <a:r>
              <a:rPr lang="it-IT" dirty="0"/>
              <a:t>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 err="1"/>
              <a:t>Variation</a:t>
            </a:r>
            <a:r>
              <a:rPr lang="it-IT" dirty="0"/>
              <a:t> in the color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 err="1"/>
              <a:t>Variation</a:t>
            </a:r>
            <a:r>
              <a:rPr lang="it-IT" dirty="0"/>
              <a:t> in the </a:t>
            </a:r>
            <a:r>
              <a:rPr lang="it-IT" dirty="0" err="1"/>
              <a:t>structure</a:t>
            </a:r>
            <a:endParaRPr lang="it-IT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60892C2-DC85-464A-9C6F-3C163A46A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52D73-F384-5C41-8B83-4386F40D800B}" type="slidenum">
              <a:rPr lang="it-IT" smtClean="0"/>
              <a:pPr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924014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2DA6B15-CBF4-444F-A4A4-3AB0C8CFB72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Thanks!</a:t>
            </a:r>
          </a:p>
        </p:txBody>
      </p:sp>
    </p:spTree>
    <p:extLst>
      <p:ext uri="{BB962C8B-B14F-4D97-AF65-F5344CB8AC3E}">
        <p14:creationId xmlns:p14="http://schemas.microsoft.com/office/powerpoint/2010/main" val="22178018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hape 5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575315"/>
            <a:ext cx="9143998" cy="974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Shape 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571225"/>
            <a:ext cx="9144000" cy="28677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CasellaDiTesto 4"/>
          <p:cNvSpPr txBox="1"/>
          <p:nvPr/>
        </p:nvSpPr>
        <p:spPr>
          <a:xfrm>
            <a:off x="13804" y="13804"/>
            <a:ext cx="79101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>
                <a:solidFill>
                  <a:srgbClr val="06436B"/>
                </a:solidFill>
              </a:rPr>
              <a:t>PROBLEM STATEMENT</a:t>
            </a:r>
          </a:p>
        </p:txBody>
      </p:sp>
      <p:sp>
        <p:nvSpPr>
          <p:cNvPr id="9" name="CasellaDiTesto 8"/>
          <p:cNvSpPr txBox="1"/>
          <p:nvPr/>
        </p:nvSpPr>
        <p:spPr>
          <a:xfrm>
            <a:off x="0" y="685050"/>
            <a:ext cx="88157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sz="2000" dirty="0"/>
          </a:p>
          <a:p>
            <a:endParaRPr lang="it-IT" sz="20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86DA18D-4E18-4560-8A55-2213713657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52D73-F384-5C41-8B83-4386F40D800B}" type="slidenum">
              <a:rPr lang="it-IT" smtClean="0"/>
              <a:pPr/>
              <a:t>2</a:t>
            </a:fld>
            <a:endParaRPr lang="it-IT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35B1D8-3E54-4125-A834-8306A66EFD1F}"/>
              </a:ext>
            </a:extLst>
          </p:cNvPr>
          <p:cNvSpPr txBox="1"/>
          <p:nvPr/>
        </p:nvSpPr>
        <p:spPr>
          <a:xfrm>
            <a:off x="111086" y="673669"/>
            <a:ext cx="859267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We want to detect all the multiple repetitions of the same template inside an image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Case studied: Multiple, planar and rectangular shaped objects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B2588D0-DD7D-42B6-B597-25B415F4099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596" t="14330"/>
          <a:stretch/>
        </p:blipFill>
        <p:spPr>
          <a:xfrm>
            <a:off x="4202545" y="2691743"/>
            <a:ext cx="4541578" cy="297674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5D01D6F-A90A-4F28-BB57-9608E823EA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6525" y="2853190"/>
            <a:ext cx="1468466" cy="2592477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71B83187-FBAA-44CA-980A-C5E0FA55E922}"/>
              </a:ext>
            </a:extLst>
          </p:cNvPr>
          <p:cNvSpPr/>
          <p:nvPr/>
        </p:nvSpPr>
        <p:spPr>
          <a:xfrm rot="20745479">
            <a:off x="6548388" y="4169755"/>
            <a:ext cx="1665408" cy="966575"/>
          </a:xfrm>
          <a:prstGeom prst="ellipse">
            <a:avLst/>
          </a:prstGeom>
          <a:noFill/>
          <a:ln w="57150">
            <a:solidFill>
              <a:srgbClr val="FFFF00"/>
            </a:solidFill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D0B1F1A-03FF-4C6B-8F6D-D31A008930EF}"/>
              </a:ext>
            </a:extLst>
          </p:cNvPr>
          <p:cNvCxnSpPr>
            <a:cxnSpLocks/>
          </p:cNvCxnSpPr>
          <p:nvPr/>
        </p:nvCxnSpPr>
        <p:spPr>
          <a:xfrm>
            <a:off x="2688918" y="4052267"/>
            <a:ext cx="3841191" cy="424873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78E0D9F9-F6CA-4759-96C3-00DC30A7D4D2}"/>
              </a:ext>
            </a:extLst>
          </p:cNvPr>
          <p:cNvSpPr txBox="1"/>
          <p:nvPr/>
        </p:nvSpPr>
        <p:spPr>
          <a:xfrm>
            <a:off x="972598" y="5549628"/>
            <a:ext cx="17163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Template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A6D2D47-1751-4127-BAD7-07CF7AF58FDB}"/>
              </a:ext>
            </a:extLst>
          </p:cNvPr>
          <p:cNvSpPr txBox="1"/>
          <p:nvPr/>
        </p:nvSpPr>
        <p:spPr>
          <a:xfrm>
            <a:off x="4202545" y="5672323"/>
            <a:ext cx="17163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Image</a:t>
            </a:r>
          </a:p>
        </p:txBody>
      </p:sp>
    </p:spTree>
    <p:extLst>
      <p:ext uri="{BB962C8B-B14F-4D97-AF65-F5344CB8AC3E}">
        <p14:creationId xmlns:p14="http://schemas.microsoft.com/office/powerpoint/2010/main" val="8981137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hape 5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575315"/>
            <a:ext cx="9143998" cy="974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Shape 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571225"/>
            <a:ext cx="9144000" cy="28677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CasellaDiTesto 8"/>
          <p:cNvSpPr txBox="1"/>
          <p:nvPr/>
        </p:nvSpPr>
        <p:spPr>
          <a:xfrm>
            <a:off x="157019" y="683464"/>
            <a:ext cx="9143998" cy="6920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it-IT" sz="2000" dirty="0"/>
              <a:t>Select image and template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it-IT" sz="2000" dirty="0"/>
              <a:t>Feature </a:t>
            </a:r>
            <a:r>
              <a:rPr lang="it-IT" sz="2000" dirty="0" err="1"/>
              <a:t>extraction</a:t>
            </a:r>
            <a:r>
              <a:rPr lang="it-IT" sz="2000" dirty="0"/>
              <a:t> with SURF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it-IT" sz="2000" dirty="0"/>
              <a:t>Feature </a:t>
            </a:r>
            <a:r>
              <a:rPr lang="it-IT" sz="2000" dirty="0" err="1"/>
              <a:t>matching</a:t>
            </a:r>
            <a:r>
              <a:rPr lang="it-IT" sz="2000" dirty="0"/>
              <a:t> by </a:t>
            </a:r>
            <a:r>
              <a:rPr lang="it-IT" sz="2000" dirty="0" err="1"/>
              <a:t>minimizing</a:t>
            </a:r>
            <a:r>
              <a:rPr lang="it-IT" sz="2000" dirty="0"/>
              <a:t> </a:t>
            </a:r>
            <a:r>
              <a:rPr lang="it-IT" sz="2000" dirty="0" err="1"/>
              <a:t>euclidean</a:t>
            </a:r>
            <a:r>
              <a:rPr lang="it-IT" sz="2000" dirty="0"/>
              <a:t> </a:t>
            </a:r>
            <a:r>
              <a:rPr lang="it-IT" sz="2000" dirty="0" err="1"/>
              <a:t>distance</a:t>
            </a:r>
            <a:endParaRPr lang="it-IT" sz="2000" dirty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it-IT" sz="2000" dirty="0"/>
              <a:t>Ratio test to </a:t>
            </a:r>
            <a:r>
              <a:rPr lang="it-IT" sz="2000" dirty="0" err="1"/>
              <a:t>discard</a:t>
            </a:r>
            <a:r>
              <a:rPr lang="it-IT" sz="2000" dirty="0"/>
              <a:t> false </a:t>
            </a:r>
            <a:r>
              <a:rPr lang="it-IT" sz="2000" dirty="0" err="1"/>
              <a:t>matches</a:t>
            </a:r>
            <a:endParaRPr lang="it-IT" sz="2000" dirty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GB" sz="2000" dirty="0"/>
              <a:t>Retrieval</a:t>
            </a:r>
            <a:r>
              <a:rPr lang="it-IT" sz="2000" dirty="0"/>
              <a:t> of the </a:t>
            </a:r>
            <a:r>
              <a:rPr lang="it-IT" sz="2000" dirty="0" err="1"/>
              <a:t>regions</a:t>
            </a:r>
            <a:r>
              <a:rPr lang="it-IT" sz="2000" dirty="0"/>
              <a:t> of </a:t>
            </a:r>
            <a:r>
              <a:rPr lang="it-IT" sz="2000" dirty="0" err="1"/>
              <a:t>interest</a:t>
            </a:r>
            <a:r>
              <a:rPr lang="it-IT" sz="2000" dirty="0"/>
              <a:t> (ROI)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it-IT" sz="2000" dirty="0" err="1"/>
              <a:t>Rectification</a:t>
            </a:r>
            <a:r>
              <a:rPr lang="it-IT" sz="2000" dirty="0"/>
              <a:t> and </a:t>
            </a:r>
            <a:r>
              <a:rPr lang="it-IT" sz="2000" dirty="0" err="1"/>
              <a:t>resizing</a:t>
            </a:r>
            <a:r>
              <a:rPr lang="it-IT" sz="2000" dirty="0"/>
              <a:t> of ROI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it-IT" sz="2000" dirty="0"/>
              <a:t>Select ROI </a:t>
            </a:r>
            <a:r>
              <a:rPr lang="it-IT" sz="2000" dirty="0" err="1"/>
              <a:t>based</a:t>
            </a:r>
            <a:r>
              <a:rPr lang="it-IT" sz="2000" dirty="0"/>
              <a:t> on </a:t>
            </a:r>
            <a:r>
              <a:rPr lang="it-IT" sz="2000" dirty="0" err="1"/>
              <a:t>euclidean</a:t>
            </a:r>
            <a:r>
              <a:rPr lang="it-IT" sz="2000" dirty="0"/>
              <a:t> </a:t>
            </a:r>
            <a:r>
              <a:rPr lang="it-IT" sz="2000" dirty="0" err="1"/>
              <a:t>distance</a:t>
            </a:r>
            <a:endParaRPr lang="it-IT" sz="2000" dirty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it-IT" sz="2000" dirty="0"/>
              <a:t>Select ROI </a:t>
            </a:r>
            <a:r>
              <a:rPr lang="it-IT" sz="2000" dirty="0" err="1"/>
              <a:t>based</a:t>
            </a:r>
            <a:r>
              <a:rPr lang="it-IT" sz="2000" dirty="0"/>
              <a:t> on </a:t>
            </a:r>
            <a:r>
              <a:rPr lang="it-IT" sz="2000" dirty="0" err="1"/>
              <a:t>histogram</a:t>
            </a:r>
            <a:r>
              <a:rPr lang="it-IT" sz="2000" dirty="0"/>
              <a:t> </a:t>
            </a:r>
            <a:r>
              <a:rPr lang="it-IT" sz="2000" dirty="0" err="1"/>
              <a:t>comparison</a:t>
            </a:r>
            <a:endParaRPr lang="it-IT" sz="2000" dirty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it-IT" sz="2000" dirty="0" err="1"/>
              <a:t>Final</a:t>
            </a:r>
            <a:r>
              <a:rPr lang="it-IT" sz="2000" dirty="0"/>
              <a:t> </a:t>
            </a:r>
            <a:r>
              <a:rPr lang="it-IT" sz="2000" dirty="0" err="1"/>
              <a:t>visualization</a:t>
            </a:r>
            <a:r>
              <a:rPr lang="it-IT" sz="2000" dirty="0"/>
              <a:t> of </a:t>
            </a:r>
            <a:r>
              <a:rPr lang="it-IT" sz="2000" dirty="0" err="1"/>
              <a:t>results</a:t>
            </a:r>
            <a:endParaRPr lang="it-IT" sz="2000" dirty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endParaRPr lang="it-IT" sz="2000" dirty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endParaRPr lang="it-IT" sz="2000" dirty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endParaRPr lang="it-IT" sz="2000" dirty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endParaRPr lang="it-IT" sz="2000" dirty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endParaRPr lang="it-IT" sz="2000" dirty="0"/>
          </a:p>
          <a:p>
            <a:pPr algn="ctr">
              <a:lnSpc>
                <a:spcPct val="150000"/>
              </a:lnSpc>
            </a:pPr>
            <a:endParaRPr lang="it-IT" dirty="0"/>
          </a:p>
        </p:txBody>
      </p:sp>
      <p:sp>
        <p:nvSpPr>
          <p:cNvPr id="10" name="CasellaDiTesto 9"/>
          <p:cNvSpPr txBox="1"/>
          <p:nvPr/>
        </p:nvSpPr>
        <p:spPr>
          <a:xfrm>
            <a:off x="0" y="41417"/>
            <a:ext cx="86142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>
                <a:solidFill>
                  <a:schemeClr val="bg2">
                    <a:lumMod val="25000"/>
                  </a:schemeClr>
                </a:solidFill>
              </a:rPr>
              <a:t>METHOD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2C0F1E8-5202-491B-B143-133B55D195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52D73-F384-5C41-8B83-4386F40D800B}" type="slidenum">
              <a:rPr lang="it-IT" smtClean="0"/>
              <a:pPr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619804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hape 5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575315"/>
            <a:ext cx="9143998" cy="974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Shape 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571225"/>
            <a:ext cx="9144000" cy="28677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ttangolo 3"/>
          <p:cNvSpPr/>
          <p:nvPr/>
        </p:nvSpPr>
        <p:spPr>
          <a:xfrm>
            <a:off x="0" y="-1"/>
            <a:ext cx="914399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800" b="1" dirty="0">
                <a:solidFill>
                  <a:schemeClr val="bg2">
                    <a:lumMod val="25000"/>
                  </a:schemeClr>
                </a:solidFill>
              </a:rPr>
              <a:t>FEATURE EXTRACTION</a:t>
            </a:r>
          </a:p>
        </p:txBody>
      </p:sp>
      <p:sp>
        <p:nvSpPr>
          <p:cNvPr id="2" name="CasellaDiTesto 1"/>
          <p:cNvSpPr txBox="1"/>
          <p:nvPr/>
        </p:nvSpPr>
        <p:spPr>
          <a:xfrm>
            <a:off x="82062" y="672786"/>
            <a:ext cx="906193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The first step to be </a:t>
            </a:r>
            <a:r>
              <a:rPr lang="it-IT" sz="2000" dirty="0" err="1"/>
              <a:t>done</a:t>
            </a:r>
            <a:r>
              <a:rPr lang="it-IT" sz="2000" dirty="0"/>
              <a:t> </a:t>
            </a:r>
            <a:r>
              <a:rPr lang="it-IT" sz="2000" dirty="0" err="1"/>
              <a:t>is</a:t>
            </a:r>
            <a:r>
              <a:rPr lang="it-IT" sz="2000" dirty="0"/>
              <a:t> a feature </a:t>
            </a:r>
            <a:r>
              <a:rPr lang="it-IT" sz="2000" dirty="0" err="1"/>
              <a:t>extraction</a:t>
            </a:r>
            <a:r>
              <a:rPr lang="it-IT" sz="2000" dirty="0"/>
              <a:t> from </a:t>
            </a:r>
            <a:r>
              <a:rPr lang="it-IT" sz="2000" dirty="0" err="1"/>
              <a:t>both</a:t>
            </a:r>
            <a:r>
              <a:rPr lang="it-IT" sz="2000" dirty="0"/>
              <a:t> image and template. </a:t>
            </a:r>
          </a:p>
          <a:p>
            <a:endParaRPr lang="it-IT" sz="2000" dirty="0"/>
          </a:p>
          <a:p>
            <a:r>
              <a:rPr lang="it-IT" sz="2000" dirty="0"/>
              <a:t>In </a:t>
            </a:r>
            <a:r>
              <a:rPr lang="it-IT" sz="2000" dirty="0" err="1"/>
              <a:t>order</a:t>
            </a:r>
            <a:r>
              <a:rPr lang="it-IT" sz="2000" dirty="0"/>
              <a:t> to </a:t>
            </a:r>
            <a:r>
              <a:rPr lang="it-IT" sz="2000" dirty="0" err="1"/>
              <a:t>extract</a:t>
            </a:r>
            <a:r>
              <a:rPr lang="it-IT" sz="2000" dirty="0"/>
              <a:t> the features </a:t>
            </a:r>
            <a:r>
              <a:rPr lang="it-IT" sz="2000" dirty="0" err="1"/>
              <a:t>we</a:t>
            </a:r>
            <a:r>
              <a:rPr lang="it-IT" sz="2000" dirty="0"/>
              <a:t> </a:t>
            </a:r>
            <a:r>
              <a:rPr lang="it-IT" sz="2000" dirty="0" err="1"/>
              <a:t>decided</a:t>
            </a:r>
            <a:r>
              <a:rPr lang="it-IT" sz="2000" dirty="0"/>
              <a:t> to use SURF </a:t>
            </a:r>
            <a:r>
              <a:rPr lang="it-IT" sz="2000" dirty="0" err="1"/>
              <a:t>algorithm</a:t>
            </a:r>
            <a:r>
              <a:rPr lang="it-IT" sz="2000" dirty="0"/>
              <a:t>.</a:t>
            </a:r>
          </a:p>
        </p:txBody>
      </p:sp>
      <p:sp>
        <p:nvSpPr>
          <p:cNvPr id="3" name="CasellaDiTesto 2"/>
          <p:cNvSpPr txBox="1"/>
          <p:nvPr/>
        </p:nvSpPr>
        <p:spPr>
          <a:xfrm>
            <a:off x="82062" y="4016680"/>
            <a:ext cx="4114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E4E473-E0B1-4D79-877D-E369F14186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8401" y="2547262"/>
            <a:ext cx="4440133" cy="33389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204C84A-3C16-413D-A9B8-61BF3C39E1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7395" y="2776871"/>
            <a:ext cx="1644134" cy="2879725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EBF1186-A2F3-4687-90C8-66850F2B6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52D73-F384-5C41-8B83-4386F40D800B}" type="slidenum">
              <a:rPr lang="it-IT" smtClean="0"/>
              <a:pPr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981137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hape 5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575315"/>
            <a:ext cx="9143998" cy="974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Shape 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571225"/>
            <a:ext cx="9144000" cy="28677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ttangolo 3"/>
          <p:cNvSpPr/>
          <p:nvPr/>
        </p:nvSpPr>
        <p:spPr>
          <a:xfrm>
            <a:off x="0" y="-1"/>
            <a:ext cx="914399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800" b="1" dirty="0">
                <a:solidFill>
                  <a:schemeClr val="bg2">
                    <a:lumMod val="25000"/>
                  </a:schemeClr>
                </a:solidFill>
              </a:rPr>
              <a:t>FEATURE MATCHING</a:t>
            </a:r>
          </a:p>
        </p:txBody>
      </p:sp>
      <p:sp>
        <p:nvSpPr>
          <p:cNvPr id="9" name="CasellaDiTesto 1">
            <a:extLst>
              <a:ext uri="{FF2B5EF4-FFF2-40B4-BE49-F238E27FC236}">
                <a16:creationId xmlns:a16="http://schemas.microsoft.com/office/drawing/2014/main" id="{EEF360FF-C715-4E15-8185-B108F3E29680}"/>
              </a:ext>
            </a:extLst>
          </p:cNvPr>
          <p:cNvSpPr txBox="1"/>
          <p:nvPr/>
        </p:nvSpPr>
        <p:spPr>
          <a:xfrm>
            <a:off x="82062" y="672786"/>
            <a:ext cx="9061936" cy="18825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it-IT" sz="2000" dirty="0"/>
              <a:t>The features </a:t>
            </a:r>
            <a:r>
              <a:rPr lang="it-IT" sz="2000" dirty="0" err="1"/>
              <a:t>extracted</a:t>
            </a:r>
            <a:r>
              <a:rPr lang="it-IT" sz="2000" dirty="0"/>
              <a:t> are </a:t>
            </a:r>
            <a:r>
              <a:rPr lang="it-IT" sz="2000" dirty="0" err="1"/>
              <a:t>matched</a:t>
            </a:r>
            <a:r>
              <a:rPr lang="it-IT" sz="2000" dirty="0"/>
              <a:t> </a:t>
            </a:r>
            <a:r>
              <a:rPr lang="it-IT" sz="2000" dirty="0" err="1"/>
              <a:t>based</a:t>
            </a:r>
            <a:r>
              <a:rPr lang="it-IT" sz="2000" dirty="0"/>
              <a:t> on the </a:t>
            </a:r>
            <a:r>
              <a:rPr lang="it-IT" sz="2000" dirty="0" err="1"/>
              <a:t>euclidean</a:t>
            </a:r>
            <a:r>
              <a:rPr lang="it-IT" sz="2000" dirty="0"/>
              <a:t> </a:t>
            </a:r>
            <a:r>
              <a:rPr lang="it-IT" sz="2000" dirty="0" err="1"/>
              <a:t>distance</a:t>
            </a:r>
            <a:r>
              <a:rPr lang="it-IT" sz="2000" dirty="0"/>
              <a:t> </a:t>
            </a:r>
            <a:r>
              <a:rPr lang="it-IT" sz="2000" dirty="0" err="1"/>
              <a:t>between</a:t>
            </a:r>
            <a:r>
              <a:rPr lang="it-IT" sz="2000" dirty="0"/>
              <a:t> </a:t>
            </a:r>
            <a:r>
              <a:rPr lang="it-IT" sz="2000" dirty="0" err="1"/>
              <a:t>their</a:t>
            </a:r>
            <a:r>
              <a:rPr lang="it-IT" sz="2000" dirty="0"/>
              <a:t> </a:t>
            </a:r>
            <a:r>
              <a:rPr lang="it-IT" sz="2000" dirty="0" err="1"/>
              <a:t>descriptors</a:t>
            </a:r>
            <a:r>
              <a:rPr lang="it-IT" sz="2000" dirty="0"/>
              <a:t>;</a:t>
            </a:r>
          </a:p>
          <a:p>
            <a:pPr>
              <a:lnSpc>
                <a:spcPct val="150000"/>
              </a:lnSpc>
            </a:pPr>
            <a:r>
              <a:rPr lang="it-IT" sz="2000" dirty="0"/>
              <a:t>A ratio test </a:t>
            </a:r>
            <a:r>
              <a:rPr lang="it-IT" sz="2000" dirty="0" err="1"/>
              <a:t>is</a:t>
            </a:r>
            <a:r>
              <a:rPr lang="it-IT" sz="2000" dirty="0"/>
              <a:t> </a:t>
            </a:r>
            <a:r>
              <a:rPr lang="it-IT" sz="2000" dirty="0" err="1"/>
              <a:t>performed</a:t>
            </a:r>
            <a:r>
              <a:rPr lang="it-IT" sz="2000" dirty="0"/>
              <a:t> to </a:t>
            </a:r>
            <a:r>
              <a:rPr lang="it-IT" sz="2000" dirty="0" err="1"/>
              <a:t>discard</a:t>
            </a:r>
            <a:r>
              <a:rPr lang="it-IT" sz="2000" dirty="0"/>
              <a:t> the </a:t>
            </a:r>
            <a:r>
              <a:rPr lang="it-IT" sz="2000" dirty="0" err="1"/>
              <a:t>ambiguos</a:t>
            </a:r>
            <a:r>
              <a:rPr lang="it-IT" sz="2000" dirty="0"/>
              <a:t> and false </a:t>
            </a:r>
            <a:r>
              <a:rPr lang="it-IT" sz="2000" dirty="0" err="1"/>
              <a:t>matches</a:t>
            </a:r>
            <a:r>
              <a:rPr lang="it-IT" sz="2000" dirty="0"/>
              <a:t> </a:t>
            </a:r>
            <a:r>
              <a:rPr lang="it-IT" sz="2000" dirty="0" err="1"/>
              <a:t>using</a:t>
            </a:r>
            <a:r>
              <a:rPr lang="it-IT" sz="2000" dirty="0"/>
              <a:t> the formula: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2B03FF1E-7306-4163-8CD0-1A3C6A6F1C6E}"/>
                  </a:ext>
                </a:extLst>
              </p:cNvPr>
              <p:cNvSpPr/>
              <p:nvPr/>
            </p:nvSpPr>
            <p:spPr>
              <a:xfrm>
                <a:off x="3586569" y="2633080"/>
                <a:ext cx="1970860" cy="10293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GB" i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Sup>
                                        <m:sSubSup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  <m:sup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p>
                                      </m:sSubSup>
                                    </m:e>
                                  </m:d>
                                </m:e>
                              </m:d>
                            </m:e>
                            <m:sub>
                              <m:r>
                                <a:rPr lang="en-GB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GB" i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Sup>
                                        <m:sSubSup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  <m:sup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p>
                                      </m:sSubSup>
                                    </m:e>
                                  </m:d>
                                </m:e>
                              </m:d>
                            </m:e>
                            <m:sub>
                              <m:r>
                                <a:rPr lang="en-GB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GB" i="0">
                          <a:latin typeface="Cambria Math" panose="02040503050406030204" pitchFamily="18" charset="0"/>
                        </a:rPr>
                        <m:t>&lt;0.8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2B03FF1E-7306-4163-8CD0-1A3C6A6F1C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6569" y="2633080"/>
                <a:ext cx="1970860" cy="102932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E57A48F2-7BA2-402C-B726-32CBE99BD3DD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7834" y="3829033"/>
            <a:ext cx="3148330" cy="257556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5C8F699-0875-42D0-940F-CA08A7A53A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52D73-F384-5C41-8B83-4386F40D800B}" type="slidenum">
              <a:rPr lang="it-IT" smtClean="0"/>
              <a:pPr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981137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hape 5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575315"/>
            <a:ext cx="9143998" cy="974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Shape 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571225"/>
            <a:ext cx="9144000" cy="28677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ttangolo 4"/>
          <p:cNvSpPr/>
          <p:nvPr/>
        </p:nvSpPr>
        <p:spPr>
          <a:xfrm>
            <a:off x="0" y="-1"/>
            <a:ext cx="914399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800" b="1" dirty="0">
                <a:solidFill>
                  <a:schemeClr val="bg2">
                    <a:lumMod val="25000"/>
                  </a:schemeClr>
                </a:solidFill>
              </a:rPr>
              <a:t>RETRIEVAL OF THE REGIONS OF INTEREST (1/2)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3088E6FA-47F7-47AA-A0C5-7B98F19C44F8}"/>
              </a:ext>
            </a:extLst>
          </p:cNvPr>
          <p:cNvSpPr txBox="1"/>
          <p:nvPr/>
        </p:nvSpPr>
        <p:spPr>
          <a:xfrm>
            <a:off x="157019" y="683464"/>
            <a:ext cx="9143998" cy="52121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Use a MSAC algorithm to estimate the projective geometric transformation between the template and the object located in the image;</a:t>
            </a:r>
          </a:p>
          <a:p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Find the box surrounding the reproduction of the template in the picture;</a:t>
            </a:r>
          </a:p>
          <a:p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Eliminate all the degenerate and out of bounds boxes;</a:t>
            </a:r>
          </a:p>
          <a:p>
            <a:pPr>
              <a:lnSpc>
                <a:spcPct val="150000"/>
              </a:lnSpc>
            </a:pPr>
            <a:endParaRPr lang="en-GB" dirty="0"/>
          </a:p>
          <a:p>
            <a:endParaRPr lang="en-GB" dirty="0"/>
          </a:p>
          <a:p>
            <a:endParaRPr lang="en-GB" dirty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endParaRPr lang="it-IT" sz="2000" dirty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endParaRPr lang="it-IT" sz="2000" dirty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endParaRPr lang="it-IT" sz="2000" dirty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endParaRPr lang="it-IT" sz="2000" dirty="0"/>
          </a:p>
          <a:p>
            <a:pPr algn="ctr">
              <a:lnSpc>
                <a:spcPct val="150000"/>
              </a:lnSpc>
            </a:pPr>
            <a:endParaRPr lang="it-IT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22BCDD7-A051-4D7A-988A-29BB72DE5D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745" y="3181016"/>
            <a:ext cx="7444509" cy="243714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3DCCEA-BB1F-40B4-81A5-88FC05BD09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52D73-F384-5C41-8B83-4386F40D800B}" type="slidenum">
              <a:rPr lang="it-IT" smtClean="0"/>
              <a:pPr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1539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hape 5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575315"/>
            <a:ext cx="9143998" cy="974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Shape 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571225"/>
            <a:ext cx="9144000" cy="28677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Rettangolo 4">
            <a:extLst>
              <a:ext uri="{FF2B5EF4-FFF2-40B4-BE49-F238E27FC236}">
                <a16:creationId xmlns:a16="http://schemas.microsoft.com/office/drawing/2014/main" id="{E4EFAE4C-100F-4CFD-A212-3E004E62A7AC}"/>
              </a:ext>
            </a:extLst>
          </p:cNvPr>
          <p:cNvSpPr/>
          <p:nvPr/>
        </p:nvSpPr>
        <p:spPr>
          <a:xfrm>
            <a:off x="0" y="-1"/>
            <a:ext cx="914399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800" b="1" dirty="0">
                <a:solidFill>
                  <a:schemeClr val="bg2">
                    <a:lumMod val="25000"/>
                  </a:schemeClr>
                </a:solidFill>
              </a:rPr>
              <a:t>RETRIEVAL OF THE REGIONS OF INTEREST (2/2)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4512EE1-F340-40D0-B7C9-2E516F52F52D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2405" y="3375656"/>
            <a:ext cx="5039188" cy="303148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B224EA5-5054-4E23-87F4-F1D854D8F8B1}"/>
              </a:ext>
            </a:extLst>
          </p:cNvPr>
          <p:cNvPicPr/>
          <p:nvPr/>
        </p:nvPicPr>
        <p:blipFill rotWithShape="1">
          <a:blip r:embed="rId5"/>
          <a:srcRect r="1743" b="13495"/>
          <a:stretch/>
        </p:blipFill>
        <p:spPr bwMode="auto">
          <a:xfrm>
            <a:off x="5192970" y="836870"/>
            <a:ext cx="3433793" cy="230722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5" name="CasellaDiTesto 8">
            <a:extLst>
              <a:ext uri="{FF2B5EF4-FFF2-40B4-BE49-F238E27FC236}">
                <a16:creationId xmlns:a16="http://schemas.microsoft.com/office/drawing/2014/main" id="{F3076FDA-F5BB-4A0B-8868-5E4B52462719}"/>
              </a:ext>
            </a:extLst>
          </p:cNvPr>
          <p:cNvSpPr txBox="1"/>
          <p:nvPr/>
        </p:nvSpPr>
        <p:spPr>
          <a:xfrm>
            <a:off x="242281" y="754779"/>
            <a:ext cx="4329719" cy="45196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/>
              <a:t>Some wrong matches are found: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Colour differences are not detected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Identical parts matching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dirty="0"/>
          </a:p>
          <a:p>
            <a:endParaRPr lang="en-GB" dirty="0"/>
          </a:p>
          <a:p>
            <a:endParaRPr lang="en-GB" dirty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endParaRPr lang="it-IT" sz="2000" dirty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endParaRPr lang="it-IT" sz="2000" dirty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endParaRPr lang="it-IT" sz="2000" dirty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endParaRPr lang="it-IT" sz="2000" dirty="0"/>
          </a:p>
          <a:p>
            <a:pPr algn="ctr">
              <a:lnSpc>
                <a:spcPct val="150000"/>
              </a:lnSpc>
            </a:pPr>
            <a:endParaRPr lang="it-IT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AF07A13-3EE8-4B64-AA2D-2F09D050A5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52D73-F384-5C41-8B83-4386F40D800B}" type="slidenum">
              <a:rPr lang="it-IT" smtClean="0"/>
              <a:pPr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1539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hape 5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575315"/>
            <a:ext cx="9143998" cy="974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Shape 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571225"/>
            <a:ext cx="9144000" cy="28677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ttangolo 3"/>
          <p:cNvSpPr/>
          <p:nvPr/>
        </p:nvSpPr>
        <p:spPr>
          <a:xfrm>
            <a:off x="0" y="-1"/>
            <a:ext cx="914399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800" b="1" dirty="0">
                <a:solidFill>
                  <a:schemeClr val="bg2">
                    <a:lumMod val="25000"/>
                  </a:schemeClr>
                </a:solidFill>
              </a:rPr>
              <a:t>BOXES RECTIFICATION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CC9907A7-CB30-4EBA-85A8-86FFD7FCF2B9}"/>
                  </a:ext>
                </a:extLst>
              </p:cNvPr>
              <p:cNvSpPr txBox="1"/>
              <p:nvPr/>
            </p:nvSpPr>
            <p:spPr>
              <a:xfrm>
                <a:off x="3768435" y="1851073"/>
                <a:ext cx="1607128" cy="5171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p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GB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it-IT" sz="2000" dirty="0"/>
              </a:p>
            </p:txBody>
          </p:sp>
        </mc:Choice>
        <mc:Fallback xmlns="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CC9907A7-CB30-4EBA-85A8-86FFD7FCF2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8435" y="1851073"/>
                <a:ext cx="1607128" cy="51719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CasellaDiTesto 8">
            <a:extLst>
              <a:ext uri="{FF2B5EF4-FFF2-40B4-BE49-F238E27FC236}">
                <a16:creationId xmlns:a16="http://schemas.microsoft.com/office/drawing/2014/main" id="{BA2BEC01-0071-46FB-BF82-6DA5244D3C8D}"/>
              </a:ext>
            </a:extLst>
          </p:cNvPr>
          <p:cNvSpPr txBox="1"/>
          <p:nvPr/>
        </p:nvSpPr>
        <p:spPr>
          <a:xfrm>
            <a:off x="242281" y="773902"/>
            <a:ext cx="8670810" cy="4057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For each detected projective transformation that relates template and ROI, find the inverse transformation to rectify the boxes.</a:t>
            </a:r>
          </a:p>
          <a:p>
            <a:pPr>
              <a:lnSpc>
                <a:spcPct val="150000"/>
              </a:lnSpc>
            </a:pPr>
            <a:endParaRPr lang="en-GB" dirty="0"/>
          </a:p>
          <a:p>
            <a:pPr>
              <a:lnSpc>
                <a:spcPct val="150000"/>
              </a:lnSpc>
            </a:pPr>
            <a:endParaRPr lang="en-GB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Resize all the boxes to the dimension of the template to be able to compare them.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Do an histogram matching of each BW image found using as a reference the template in greyscale to obtain a better comparison result.</a:t>
            </a:r>
          </a:p>
          <a:p>
            <a:endParaRPr lang="en-GB" dirty="0"/>
          </a:p>
          <a:p>
            <a:pPr algn="ctr">
              <a:lnSpc>
                <a:spcPct val="150000"/>
              </a:lnSpc>
            </a:pPr>
            <a:endParaRPr lang="it-IT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165A7A1-B7FE-457C-A743-701F44876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52D73-F384-5C41-8B83-4386F40D800B}" type="slidenum">
              <a:rPr lang="it-IT" smtClean="0"/>
              <a:pPr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464216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hape 5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575315"/>
            <a:ext cx="9143998" cy="974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Shape 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571225"/>
            <a:ext cx="9144000" cy="28677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ttangolo 3"/>
          <p:cNvSpPr/>
          <p:nvPr/>
        </p:nvSpPr>
        <p:spPr>
          <a:xfrm>
            <a:off x="0" y="-1"/>
            <a:ext cx="914399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800" b="1" dirty="0">
                <a:solidFill>
                  <a:schemeClr val="bg2">
                    <a:lumMod val="25000"/>
                  </a:schemeClr>
                </a:solidFill>
              </a:rPr>
              <a:t>EUCLIDIEAN DISTANCE COMPARISON (1/2)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CC6832D2-3F7A-4C27-A6D6-36D63599BC13}"/>
                  </a:ext>
                </a:extLst>
              </p:cNvPr>
              <p:cNvSpPr txBox="1"/>
              <p:nvPr/>
            </p:nvSpPr>
            <p:spPr>
              <a:xfrm>
                <a:off x="242281" y="754779"/>
                <a:ext cx="8467610" cy="63003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dirty="0"/>
                  <a:t>Compute the Euclidean distance between template and image :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GB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GB" sz="16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GB" sz="16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GB" sz="16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rad>
                                <m:radPr>
                                  <m:degHide m:val="on"/>
                                  <m:ctrlP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b>
                                    <m:sSubPr>
                                      <m:ctrlP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e>
                              </m:rad>
                            </m:e>
                          </m:nary>
                        </m:num>
                        <m:den>
                          <m:r>
                            <a:rPr lang="en-GB" sz="1600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en-GB" dirty="0"/>
              </a:p>
              <a:p>
                <a:endParaRPr lang="en-GB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dirty="0"/>
                  <a:t>Discard the images which have the Euclidean distance from the template higher that a certain threshold :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GB" dirty="0"/>
              </a:p>
              <a:p>
                <a:pPr>
                  <a:lnSpc>
                    <a:spcPct val="150000"/>
                  </a:lnSpc>
                </a:pPr>
                <a:endParaRPr lang="it-IT" sz="2000" dirty="0"/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it-IT" dirty="0"/>
                  <a:t>With </a:t>
                </a:r>
                <a:r>
                  <a:rPr lang="it-IT" dirty="0" err="1"/>
                  <a:t>this</a:t>
                </a:r>
                <a:r>
                  <a:rPr lang="it-IT" dirty="0"/>
                  <a:t> steps </a:t>
                </a:r>
                <a:r>
                  <a:rPr lang="it-IT" dirty="0" err="1"/>
                  <a:t>ROIs</a:t>
                </a:r>
                <a:r>
                  <a:rPr lang="it-IT" dirty="0"/>
                  <a:t> with a high </a:t>
                </a:r>
                <a:r>
                  <a:rPr lang="it-IT" dirty="0" err="1"/>
                  <a:t>structural</a:t>
                </a:r>
                <a:r>
                  <a:rPr lang="it-IT" dirty="0"/>
                  <a:t> </a:t>
                </a:r>
                <a:r>
                  <a:rPr lang="it-IT" dirty="0" err="1"/>
                  <a:t>difference</a:t>
                </a:r>
                <a:r>
                  <a:rPr lang="it-IT" dirty="0"/>
                  <a:t> from the template are </a:t>
                </a:r>
                <a:r>
                  <a:rPr lang="it-IT" dirty="0" err="1"/>
                  <a:t>discarded</a:t>
                </a:r>
                <a:endParaRPr lang="it-IT" dirty="0"/>
              </a:p>
              <a:p>
                <a:pPr>
                  <a:lnSpc>
                    <a:spcPct val="150000"/>
                  </a:lnSpc>
                </a:pPr>
                <a:endParaRPr lang="it-IT" dirty="0"/>
              </a:p>
              <a:p>
                <a:pPr>
                  <a:lnSpc>
                    <a:spcPct val="150000"/>
                  </a:lnSpc>
                </a:pPr>
                <a:r>
                  <a:rPr lang="it-IT" dirty="0"/>
                  <a:t>N.B. A maximum </a:t>
                </a:r>
                <a:r>
                  <a:rPr lang="it-IT" dirty="0" err="1"/>
                  <a:t>value</a:t>
                </a:r>
                <a:r>
                  <a:rPr lang="it-IT" dirty="0"/>
                  <a:t> for the minimum </a:t>
                </a:r>
                <a:r>
                  <a:rPr lang="it-IT" dirty="0" err="1"/>
                  <a:t>distance</a:t>
                </a:r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set for </a:t>
                </a:r>
                <a:r>
                  <a:rPr lang="it-IT" dirty="0" err="1"/>
                  <a:t>euclidean</a:t>
                </a:r>
                <a:r>
                  <a:rPr lang="it-IT" dirty="0"/>
                  <a:t> and </a:t>
                </a:r>
                <a:r>
                  <a:rPr lang="it-IT" dirty="0" err="1"/>
                  <a:t>histogram</a:t>
                </a:r>
                <a:r>
                  <a:rPr lang="it-IT" dirty="0"/>
                  <a:t> </a:t>
                </a:r>
                <a:r>
                  <a:rPr lang="it-IT" dirty="0" err="1"/>
                  <a:t>coparison</a:t>
                </a:r>
                <a:r>
                  <a:rPr lang="it-IT" dirty="0"/>
                  <a:t> to </a:t>
                </a:r>
                <a:r>
                  <a:rPr lang="it-IT" dirty="0" err="1"/>
                  <a:t>discard</a:t>
                </a:r>
                <a:r>
                  <a:rPr lang="it-IT" dirty="0"/>
                  <a:t> the images in the case template and </a:t>
                </a:r>
                <a:r>
                  <a:rPr lang="it-IT" dirty="0" err="1"/>
                  <a:t>most</a:t>
                </a:r>
                <a:r>
                  <a:rPr lang="it-IT" dirty="0"/>
                  <a:t> </a:t>
                </a:r>
                <a:r>
                  <a:rPr lang="it-IT" dirty="0" err="1"/>
                  <a:t>similar</a:t>
                </a:r>
                <a:r>
                  <a:rPr lang="it-IT" dirty="0"/>
                  <a:t> ROI are </a:t>
                </a:r>
                <a:r>
                  <a:rPr lang="it-IT" dirty="0" err="1"/>
                  <a:t>already</a:t>
                </a:r>
                <a:r>
                  <a:rPr lang="it-IT" dirty="0"/>
                  <a:t> </a:t>
                </a:r>
                <a:r>
                  <a:rPr lang="it-IT" dirty="0" err="1"/>
                  <a:t>very</a:t>
                </a:r>
                <a:r>
                  <a:rPr lang="it-IT" dirty="0"/>
                  <a:t> </a:t>
                </a:r>
                <a:r>
                  <a:rPr lang="it-IT" dirty="0" err="1"/>
                  <a:t>different</a:t>
                </a:r>
                <a:r>
                  <a:rPr lang="it-IT" dirty="0"/>
                  <a:t> (</a:t>
                </a:r>
                <a:r>
                  <a:rPr lang="it-IT" dirty="0" err="1"/>
                  <a:t>see</a:t>
                </a:r>
                <a:r>
                  <a:rPr lang="it-IT" dirty="0"/>
                  <a:t> the </a:t>
                </a:r>
                <a:r>
                  <a:rPr lang="it-IT" dirty="0" err="1"/>
                  <a:t>values</a:t>
                </a:r>
                <a:r>
                  <a:rPr lang="it-IT" dirty="0"/>
                  <a:t> </a:t>
                </a:r>
                <a:r>
                  <a:rPr lang="it-IT" dirty="0" err="1"/>
                  <a:t>chosen</a:t>
                </a:r>
                <a:r>
                  <a:rPr lang="it-IT" dirty="0"/>
                  <a:t> in slide 14)</a:t>
                </a:r>
              </a:p>
              <a:p>
                <a:pPr algn="ctr">
                  <a:lnSpc>
                    <a:spcPct val="150000"/>
                  </a:lnSpc>
                </a:pPr>
                <a:endParaRPr lang="it-IT" dirty="0"/>
              </a:p>
            </p:txBody>
          </p:sp>
        </mc:Choice>
        <mc:Fallback xmlns="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CC6832D2-3F7A-4C27-A6D6-36D63599BC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281" y="754779"/>
                <a:ext cx="8467610" cy="6300314"/>
              </a:xfrm>
              <a:prstGeom prst="rect">
                <a:avLst/>
              </a:prstGeom>
              <a:blipFill>
                <a:blip r:embed="rId4"/>
                <a:stretch>
                  <a:fillRect l="-648" r="-57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8E746BE5-4DA3-48D6-B9F1-79E03438A176}"/>
                  </a:ext>
                </a:extLst>
              </p:cNvPr>
              <p:cNvSpPr/>
              <p:nvPr/>
            </p:nvSpPr>
            <p:spPr>
              <a:xfrm>
                <a:off x="2748954" y="3367320"/>
                <a:ext cx="3217869" cy="5039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GB" b="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GB" b="0" i="1">
                        <a:latin typeface="Cambria Math" panose="02040503050406030204" pitchFamily="18" charset="0"/>
                      </a:rPr>
                      <m:t>&gt;</m:t>
                    </m:r>
                    <m:func>
                      <m:func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GB" b="0" i="1">
                            <a:latin typeface="Cambria Math" panose="02040503050406030204" pitchFamily="18" charset="0"/>
                          </a:rPr>
                          <m:t>𝑚𝑖𝑛</m:t>
                        </m:r>
                      </m:fName>
                      <m:e>
                        <m:d>
                          <m:d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b="0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d>
                      </m:e>
                    </m:func>
                    <m:r>
                      <a:rPr lang="en-GB" b="0" i="1">
                        <a:latin typeface="Cambria Math" panose="02040503050406030204" pitchFamily="18" charset="0"/>
                      </a:rPr>
                      <m:t>+0.3∗</m:t>
                    </m:r>
                    <m:r>
                      <a:rPr lang="en-GB" b="0" i="1">
                        <a:latin typeface="Cambria Math" panose="02040503050406030204" pitchFamily="18" charset="0"/>
                      </a:rPr>
                      <m:t>𝑚𝑖𝑛</m:t>
                    </m:r>
                    <m:r>
                      <a:rPr lang="en-GB" b="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b="0" i="1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GB" b="0" i="1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GB" dirty="0"/>
                  <a:t>  </a:t>
                </a: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8E746BE5-4DA3-48D6-B9F1-79E03438A1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8954" y="3367320"/>
                <a:ext cx="3217869" cy="503921"/>
              </a:xfrm>
              <a:prstGeom prst="rect">
                <a:avLst/>
              </a:prstGeom>
              <a:blipFill>
                <a:blip r:embed="rId5"/>
                <a:stretch>
                  <a:fillRect b="-602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6AB6C40-6000-4F0C-B005-944A1EC47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52D73-F384-5C41-8B83-4386F40D800B}" type="slidenum">
              <a:rPr lang="it-IT" smtClean="0"/>
              <a:pPr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46421640"/>
      </p:ext>
    </p:extLst>
  </p:cSld>
  <p:clrMapOvr>
    <a:masterClrMapping/>
  </p:clrMapOvr>
</p:sld>
</file>

<file path=ppt/theme/theme1.xml><?xml version="1.0" encoding="utf-8"?>
<a:theme xmlns:a="http://schemas.openxmlformats.org/drawingml/2006/main" name="Rivoluzione">
  <a:themeElements>
    <a:clrScheme name="Impostazioni personalizzate 6">
      <a:dk1>
        <a:sysClr val="windowText" lastClr="000000"/>
      </a:dk1>
      <a:lt1>
        <a:sysClr val="window" lastClr="FFFFFF"/>
      </a:lt1>
      <a:dk2>
        <a:srgbClr val="062553"/>
      </a:dk2>
      <a:lt2>
        <a:srgbClr val="C6E7FC"/>
      </a:lt2>
      <a:accent1>
        <a:srgbClr val="1C45A1"/>
      </a:accent1>
      <a:accent2>
        <a:srgbClr val="2C5282"/>
      </a:accent2>
      <a:accent3>
        <a:srgbClr val="5BD078"/>
      </a:accent3>
      <a:accent4>
        <a:srgbClr val="A5D028"/>
      </a:accent4>
      <a:accent5>
        <a:srgbClr val="F5C040"/>
      </a:accent5>
      <a:accent6>
        <a:srgbClr val="05E0DB"/>
      </a:accent6>
      <a:hlink>
        <a:srgbClr val="0080FF"/>
      </a:hlink>
      <a:folHlink>
        <a:srgbClr val="5EAEFF"/>
      </a:folHlink>
    </a:clrScheme>
    <a:fontScheme name="Rivoluzione">
      <a:majorFont>
        <a:latin typeface="Trebuchet MS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Trebuchet MS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Rivoluzione">
      <a: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0800000">
              <a:srgbClr val="808080">
                <a:alpha val="75000"/>
              </a:srgbClr>
            </a:innerShdw>
          </a:effectLst>
        </a:effectStyle>
        <a:effectStyle>
          <a:effectLst>
            <a:innerShdw blurRad="50800" dist="25400" dir="13500000">
              <a:srgbClr val="808080">
                <a:alpha val="75000"/>
              </a:srgbClr>
            </a:innerShdw>
            <a:outerShdw blurRad="63500" dist="50800" dir="5400000" algn="br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1400000"/>
            </a:lightRig>
          </a:scene3d>
          <a:sp3d contourW="12700" prstMaterial="softmetal">
            <a:bevelT w="63500" h="25400" prst="angle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Rivoluzione.thmx</Template>
  <TotalTime>667</TotalTime>
  <Words>797</Words>
  <Application>Microsoft Office PowerPoint</Application>
  <PresentationFormat>On-screen Show (4:3)</PresentationFormat>
  <Paragraphs>145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DengXian Light</vt:lpstr>
      <vt:lpstr>Arial</vt:lpstr>
      <vt:lpstr>Calibri</vt:lpstr>
      <vt:lpstr>Cambria Math</vt:lpstr>
      <vt:lpstr>Times New Roman (Body CS)</vt:lpstr>
      <vt:lpstr>Trebuchet MS</vt:lpstr>
      <vt:lpstr>Wingdings 2</vt:lpstr>
      <vt:lpstr>Rivoluzione</vt:lpstr>
      <vt:lpstr>Feature detection and matching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SAP By Design - Project</dc:title>
  <dc:creator>Matteo Guidi</dc:creator>
  <cp:lastModifiedBy>Sara Barozzi</cp:lastModifiedBy>
  <cp:revision>82</cp:revision>
  <dcterms:created xsi:type="dcterms:W3CDTF">2017-04-21T15:28:02Z</dcterms:created>
  <dcterms:modified xsi:type="dcterms:W3CDTF">2018-09-12T22:44:17Z</dcterms:modified>
</cp:coreProperties>
</file>